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tif" ContentType="image/tif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350" r:id="rId4"/>
    <p:sldId id="263" r:id="rId5"/>
    <p:sldId id="264" r:id="rId6"/>
    <p:sldId id="265" r:id="rId7"/>
    <p:sldId id="269" r:id="rId8"/>
    <p:sldId id="270" r:id="rId9"/>
    <p:sldId id="272" r:id="rId10"/>
    <p:sldId id="274" r:id="rId11"/>
    <p:sldId id="276" r:id="rId12"/>
    <p:sldId id="277" r:id="rId13"/>
    <p:sldId id="273" r:id="rId14"/>
    <p:sldId id="278" r:id="rId15"/>
    <p:sldId id="281" r:id="rId16"/>
    <p:sldId id="282" r:id="rId17"/>
    <p:sldId id="283" r:id="rId18"/>
    <p:sldId id="285" r:id="rId19"/>
    <p:sldId id="286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37" r:id="rId49"/>
    <p:sldId id="338" r:id="rId50"/>
    <p:sldId id="339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51" r:id="rId59"/>
    <p:sldId id="352" r:id="rId60"/>
    <p:sldId id="353" r:id="rId61"/>
    <p:sldId id="354" r:id="rId62"/>
    <p:sldId id="355" r:id="rId63"/>
    <p:sldId id="356" r:id="rId64"/>
    <p:sldId id="334" r:id="rId65"/>
    <p:sldId id="347" r:id="rId66"/>
    <p:sldId id="349" r:id="rId67"/>
  </p:sldIdLst>
  <p:sldSz cx="13004800" cy="9753600"/>
  <p:notesSz cx="6858000" cy="9144000"/>
  <p:defaultTextStyle>
    <a:lvl1pPr defTabSz="457200">
      <a:defRPr sz="1200">
        <a:latin typeface="Helvetica"/>
        <a:ea typeface="Helvetica"/>
        <a:cs typeface="Helvetica"/>
        <a:sym typeface="Helvetica"/>
      </a:defRPr>
    </a:lvl1pPr>
    <a:lvl2pPr indent="228600" defTabSz="457200">
      <a:defRPr sz="1200">
        <a:latin typeface="Helvetica"/>
        <a:ea typeface="Helvetica"/>
        <a:cs typeface="Helvetica"/>
        <a:sym typeface="Helvetica"/>
      </a:defRPr>
    </a:lvl2pPr>
    <a:lvl3pPr indent="457200" defTabSz="457200">
      <a:defRPr sz="1200">
        <a:latin typeface="Helvetica"/>
        <a:ea typeface="Helvetica"/>
        <a:cs typeface="Helvetica"/>
        <a:sym typeface="Helvetica"/>
      </a:defRPr>
    </a:lvl3pPr>
    <a:lvl4pPr indent="685800" defTabSz="457200">
      <a:defRPr sz="1200">
        <a:latin typeface="Helvetica"/>
        <a:ea typeface="Helvetica"/>
        <a:cs typeface="Helvetica"/>
        <a:sym typeface="Helvetica"/>
      </a:defRPr>
    </a:lvl4pPr>
    <a:lvl5pPr indent="914400" defTabSz="457200">
      <a:defRPr sz="1200">
        <a:latin typeface="Helvetica"/>
        <a:ea typeface="Helvetica"/>
        <a:cs typeface="Helvetica"/>
        <a:sym typeface="Helvetica"/>
      </a:defRPr>
    </a:lvl5pPr>
    <a:lvl6pPr indent="1143000" defTabSz="457200">
      <a:defRPr sz="1200">
        <a:latin typeface="Helvetica"/>
        <a:ea typeface="Helvetica"/>
        <a:cs typeface="Helvetica"/>
        <a:sym typeface="Helvetica"/>
      </a:defRPr>
    </a:lvl6pPr>
    <a:lvl7pPr indent="1371600" defTabSz="457200">
      <a:defRPr sz="1200">
        <a:latin typeface="Helvetica"/>
        <a:ea typeface="Helvetica"/>
        <a:cs typeface="Helvetica"/>
        <a:sym typeface="Helvetica"/>
      </a:defRPr>
    </a:lvl7pPr>
    <a:lvl8pPr indent="1600200" defTabSz="457200">
      <a:defRPr sz="1200">
        <a:latin typeface="Helvetica"/>
        <a:ea typeface="Helvetica"/>
        <a:cs typeface="Helvetica"/>
        <a:sym typeface="Helvetica"/>
      </a:defRPr>
    </a:lvl8pPr>
    <a:lvl9pPr indent="1828800" defTabSz="457200">
      <a:defRPr sz="1200">
        <a:latin typeface="Helvetica"/>
        <a:ea typeface="Helvetica"/>
        <a:cs typeface="Helvetica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</a:tcStyle>
    </a:firstRow>
  </a:tblStyle>
  <a:tblStyle styleId="{D51ADE6A-740E-44AE-83CC-AE7238B6C88D}" styleName="">
    <a:tblBg/>
    <a:wholeTbl>
      <a:tcTxStyle b="off" i="off">
        <a:font>
          <a:latin typeface="Gill Sans Light"/>
          <a:ea typeface="Gill Sans Light"/>
          <a:cs typeface="Gill Sans Light"/>
        </a:font>
        <a:srgbClr val="5F7579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3"/>
          </a:solidFill>
        </a:fill>
      </a:tcStyle>
    </a:firstCol>
    <a:la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lastRow>
    <a:firstRow>
      <a:tcTxStyle b="off" i="off">
        <a:font>
          <a:latin typeface="Gill Sans Light"/>
          <a:ea typeface="Gill Sans Light"/>
          <a:cs typeface="Gill Sans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6"/>
  </p:normalViewPr>
  <p:slideViewPr>
    <p:cSldViewPr snapToGrid="0" snapToObjects="1">
      <p:cViewPr varScale="1">
        <p:scale>
          <a:sx n="81" d="100"/>
          <a:sy n="81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notesMaster" Target="notesMasters/notesMaster1.xml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7139434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>
            <a:lvl1pPr algn="ctr" defTabSz="584200">
              <a:defRPr sz="8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8" name="Shape 8"/>
          <p:cNvSpPr>
            <a:spLocks noGrp="1"/>
          </p:cNvSpPr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6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</a:p>
          <a:p>
            <a:pPr lvl="1">
              <a:defRPr sz="1800"/>
            </a:pPr>
            <a:r>
              <a:rPr sz="3600"/>
              <a:t>Body Level Two</a:t>
            </a:r>
          </a:p>
          <a:p>
            <a:pPr lvl="2">
              <a:defRPr sz="1800"/>
            </a:pPr>
            <a:r>
              <a:rPr sz="3600"/>
              <a:t>Body Level Three</a:t>
            </a:r>
          </a:p>
          <a:p>
            <a:pPr lvl="3">
              <a:defRPr sz="1800"/>
            </a:pPr>
            <a:r>
              <a:rPr sz="3600"/>
              <a:t>Body Level Four</a:t>
            </a:r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 algn="ctr" defTabSz="584200">
              <a:defRPr sz="70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635000" y="1409700"/>
            <a:ext cx="5867400" cy="3302000"/>
          </a:xfrm>
          <a:prstGeom prst="rect">
            <a:avLst/>
          </a:prstGeom>
        </p:spPr>
        <p:txBody>
          <a:bodyPr anchor="b"/>
          <a:lstStyle>
            <a:lvl1pPr algn="ctr" defTabSz="584200">
              <a:defRPr sz="70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7000"/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body" idx="1"/>
          </p:nvPr>
        </p:nvSpPr>
        <p:spPr>
          <a:xfrm>
            <a:off x="635000" y="4787900"/>
            <a:ext cx="5867400" cy="3302000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0" marR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  <a:defRPr sz="34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/>
            </a:pPr>
            <a:r>
              <a:rPr sz="3400"/>
              <a:t>Body Level One</a:t>
            </a:r>
          </a:p>
          <a:p>
            <a:pPr lvl="1">
              <a:defRPr sz="1800"/>
            </a:pPr>
            <a:r>
              <a:rPr sz="3400"/>
              <a:t>Body Level Two</a:t>
            </a:r>
          </a:p>
          <a:p>
            <a:pPr lvl="2">
              <a:defRPr sz="1800"/>
            </a:pPr>
            <a:r>
              <a:rPr sz="3400"/>
              <a:t>Body Level Three</a:t>
            </a:r>
          </a:p>
          <a:p>
            <a:pPr lvl="3">
              <a:defRPr sz="1800"/>
            </a:pPr>
            <a:r>
              <a:rPr sz="3400"/>
              <a:t>Body Level Four</a:t>
            </a:r>
          </a:p>
          <a:p>
            <a:pPr lvl="4">
              <a:defRPr sz="1800"/>
            </a:pPr>
            <a:r>
              <a:rPr sz="34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8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4" name="Shape 34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12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2566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01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1456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590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8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37" name="Shape 37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12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2566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01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1456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590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8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12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2566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01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1456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590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0" y="0"/>
            <a:ext cx="13042900" cy="9766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/>
        </p:nvSpPr>
        <p:spPr>
          <a:xfrm>
            <a:off x="0" y="0"/>
            <a:ext cx="13042900" cy="9766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0" y="0"/>
            <a:ext cx="13042900" cy="9766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http://jpralves.net/cseduino/imgs/i100.png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Office Theme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43200" y="-12700"/>
            <a:ext cx="13007059" cy="9780694"/>
          </a:xfrm>
          <a:prstGeom prst="rect">
            <a:avLst/>
          </a:prstGeom>
          <a:ln>
            <a:round/>
          </a:ln>
        </p:spPr>
      </p:pic>
      <p:pic>
        <p:nvPicPr>
          <p:cNvPr id="49" name="image.png"/>
          <p:cNvPicPr/>
          <p:nvPr/>
        </p:nvPicPr>
        <p:blipFill>
          <a:blip r:embed="rId3">
            <a:extLst/>
          </a:blip>
          <a:srcRect l="30966" t="12400" r="19315" b="36397"/>
          <a:stretch>
            <a:fillRect/>
          </a:stretch>
        </p:blipFill>
        <p:spPr>
          <a:xfrm>
            <a:off x="6502400" y="0"/>
            <a:ext cx="116840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0"/>
            <a:ext cx="13042900" cy="9766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http://www.ergo.plux.info/imgs/solution_hardware_pic1.png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8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89000" marR="0" indent="-571500" defTabSz="584200">
              <a:lnSpc>
                <a:spcPct val="100000"/>
              </a:lnSpc>
              <a:spcBef>
                <a:spcPts val="2400"/>
              </a:spcBef>
              <a:buClrTx/>
              <a:buSzPct val="171000"/>
              <a:buFontTx/>
              <a:defRPr sz="4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584200">
              <a:lnSpc>
                <a:spcPct val="100000"/>
              </a:lnSpc>
              <a:spcBef>
                <a:spcPts val="2400"/>
              </a:spcBef>
              <a:buClrTx/>
              <a:buSzPct val="171000"/>
              <a:buFontTx/>
              <a:defRPr sz="4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584200">
              <a:lnSpc>
                <a:spcPct val="100000"/>
              </a:lnSpc>
              <a:spcBef>
                <a:spcPts val="2400"/>
              </a:spcBef>
              <a:buClrTx/>
              <a:buSzPct val="171000"/>
              <a:buFontTx/>
              <a:defRPr sz="4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584200">
              <a:lnSpc>
                <a:spcPct val="100000"/>
              </a:lnSpc>
              <a:spcBef>
                <a:spcPts val="2400"/>
              </a:spcBef>
              <a:buClrTx/>
              <a:buSzPct val="171000"/>
              <a:buFontTx/>
              <a:defRPr sz="4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584200">
              <a:lnSpc>
                <a:spcPct val="100000"/>
              </a:lnSpc>
              <a:spcBef>
                <a:spcPts val="2400"/>
              </a:spcBef>
              <a:buClrTx/>
              <a:buSzPct val="171000"/>
              <a:buFontTx/>
              <a:defRPr sz="4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0" y="0"/>
            <a:ext cx="13042900" cy="9766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http://bitalino.com/images/logos/color/api-android.png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ysioplux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/>
        </p:nvSpPr>
        <p:spPr>
          <a:xfrm>
            <a:off x="-812751" y="9029700"/>
            <a:ext cx="14630302" cy="127000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0640" marR="40640" lvl="0" algn="ctr" defTabSz="914400">
              <a:defRPr sz="1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-165100" y="-163241"/>
            <a:ext cx="13335000" cy="1270001"/>
          </a:xfrm>
          <a:prstGeom prst="rect">
            <a:avLst/>
          </a:prstGeom>
          <a:solidFill>
            <a:srgbClr val="51A7F9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0640" marR="40640" lvl="0" algn="ctr" defTabSz="914400">
              <a:defRPr sz="1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943519"/>
          </a:xfrm>
          <a:prstGeom prst="rect">
            <a:avLst/>
          </a:prstGeom>
        </p:spPr>
        <p:txBody>
          <a:bodyPr lIns="50800" tIns="50800" rIns="50800" bIns="50800"/>
          <a:lstStyle>
            <a:lvl1pPr marR="57799" defTabSz="914400">
              <a:defRPr sz="320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  <p:sp>
        <p:nvSpPr>
          <p:cNvPr id="58" name="Shape 58"/>
          <p:cNvSpPr>
            <a:spLocks noGrp="1"/>
          </p:cNvSpPr>
          <p:nvPr>
            <p:ph type="body" idx="1"/>
          </p:nvPr>
        </p:nvSpPr>
        <p:spPr>
          <a:xfrm>
            <a:off x="482600" y="1690687"/>
            <a:ext cx="11709400" cy="6807201"/>
          </a:xfrm>
          <a:prstGeom prst="rect">
            <a:avLst/>
          </a:prstGeom>
        </p:spPr>
        <p:txBody>
          <a:bodyPr lIns="0" tIns="0" rIns="0" bIns="0"/>
          <a:lstStyle>
            <a:lvl1pPr marL="40640" marR="40640" indent="0" defTabSz="914400">
              <a:lnSpc>
                <a:spcPct val="90000"/>
              </a:lnSpc>
              <a:spcBef>
                <a:spcPts val="1200"/>
              </a:spcBef>
              <a:buClr>
                <a:srgbClr val="555555"/>
              </a:buClr>
              <a:buSzTx/>
              <a:buFont typeface="Lato Regular"/>
              <a:buNone/>
              <a:defRPr sz="180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DaxCompact-Regular"/>
                <a:ea typeface="DaxCompact-Regular"/>
                <a:cs typeface="DaxCompact-Regular"/>
                <a:sym typeface="DaxCompact-Regular"/>
              </a:defRPr>
            </a:lvl1pPr>
            <a:lvl2pPr marL="731837" marR="0" indent="-285750" defTabSz="1295400">
              <a:lnSpc>
                <a:spcPct val="100000"/>
              </a:lnSpc>
              <a:buClrTx/>
              <a:buFontTx/>
              <a:buChar char="–"/>
              <a:defRPr sz="3000">
                <a:solidFill>
                  <a:srgbClr val="67C2E1"/>
                </a:solidFill>
                <a:uFill>
                  <a:solidFill>
                    <a:srgbClr val="67C2E1"/>
                  </a:solidFill>
                </a:uFill>
                <a:latin typeface="Dax-Medium"/>
                <a:ea typeface="Dax-Medium"/>
                <a:cs typeface="Dax-Medium"/>
                <a:sym typeface="Dax-Medium"/>
              </a:defRPr>
            </a:lvl2pPr>
            <a:lvl3pPr marL="0" marR="0" indent="457200" defTabSz="1295400">
              <a:lnSpc>
                <a:spcPct val="100000"/>
              </a:lnSpc>
              <a:spcBef>
                <a:spcPts val="700"/>
              </a:spcBef>
              <a:buClrTx/>
              <a:buSzTx/>
              <a:buFontTx/>
              <a:buNone/>
              <a:defRPr sz="2800">
                <a:solidFill>
                  <a:srgbClr val="53A8F3"/>
                </a:solidFill>
                <a:latin typeface="Dax-Medium"/>
                <a:ea typeface="Dax-Medium"/>
                <a:cs typeface="Dax-Medium"/>
                <a:sym typeface="Dax-Medium"/>
              </a:defRPr>
            </a:lvl3pPr>
            <a:lvl4pPr marL="1589087" marR="0" indent="-228600" defTabSz="1295400">
              <a:lnSpc>
                <a:spcPct val="100000"/>
              </a:lnSpc>
              <a:spcBef>
                <a:spcPts val="700"/>
              </a:spcBef>
              <a:buClrTx/>
              <a:buFontTx/>
              <a:buChar char="–"/>
              <a:defRPr sz="2800">
                <a:solidFill>
                  <a:srgbClr val="53A8F3"/>
                </a:solidFill>
                <a:latin typeface="Dax-Medium"/>
                <a:ea typeface="Dax-Medium"/>
                <a:cs typeface="Dax-Medium"/>
                <a:sym typeface="Dax-Medium"/>
              </a:defRPr>
            </a:lvl4pPr>
            <a:lvl5pPr marL="2046287" marR="0" indent="-228600" defTabSz="1295400">
              <a:lnSpc>
                <a:spcPct val="100000"/>
              </a:lnSpc>
              <a:spcBef>
                <a:spcPts val="700"/>
              </a:spcBef>
              <a:buClrTx/>
              <a:buFontTx/>
              <a:buChar char="»"/>
              <a:defRPr sz="2800">
                <a:solidFill>
                  <a:srgbClr val="53A8F3"/>
                </a:solidFill>
                <a:latin typeface="Dax-Medium"/>
                <a:ea typeface="Dax-Medium"/>
                <a:cs typeface="Dax-Medium"/>
                <a:sym typeface="Dax-Medium"/>
              </a:defRPr>
            </a:lvl5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uFillTx/>
              </a:defRPr>
            </a:pPr>
            <a:r>
              <a:rPr sz="3000">
                <a:solidFill>
                  <a:srgbClr val="67C2E1"/>
                </a:solidFill>
                <a:uFill>
                  <a:solidFill>
                    <a:srgbClr val="67C2E1"/>
                  </a:solidFill>
                </a:uFill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53A8F3"/>
                </a:solidFill>
                <a:uFill>
                  <a:solidFill>
                    <a:srgbClr val="949C9F"/>
                  </a:solidFill>
                </a:uFill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53A8F3"/>
                </a:solidFill>
                <a:uFill>
                  <a:solidFill>
                    <a:srgbClr val="949C9F"/>
                  </a:solidFill>
                </a:uFill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uFillTx/>
              </a:defRPr>
            </a:pPr>
            <a:r>
              <a:rPr sz="2800">
                <a:solidFill>
                  <a:srgbClr val="53A8F3"/>
                </a:solidFill>
                <a:uFill>
                  <a:solidFill>
                    <a:srgbClr val="949C9F"/>
                  </a:solidFill>
                </a:uFill>
              </a:rPr>
              <a:t>Body Level Five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4693796" y="9239405"/>
            <a:ext cx="3617208" cy="444683"/>
            <a:chOff x="0" y="0"/>
            <a:chExt cx="3617207" cy="444681"/>
          </a:xfrm>
        </p:grpSpPr>
        <p:pic>
          <p:nvPicPr>
            <p:cNvPr id="59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8064"/>
              <a:ext cx="1323328" cy="382368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pic>
          <p:nvPicPr>
            <p:cNvPr id="60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27894" y="0"/>
              <a:ext cx="1989314" cy="444682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</p:grp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ysioplux_02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-812751" y="9029700"/>
            <a:ext cx="14630302" cy="1270000"/>
          </a:xfrm>
          <a:prstGeom prst="rect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0" tIns="0" rIns="0" bIns="0" anchor="ctr"/>
          <a:lstStyle/>
          <a:p>
            <a:pPr marL="40640" marR="40640" lvl="0" algn="ctr" defTabSz="914400">
              <a:defRPr sz="17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PT Sans"/>
                <a:ea typeface="PT Sans"/>
                <a:cs typeface="PT Sans"/>
                <a:sym typeface="PT Sans"/>
              </a:defRPr>
            </a:pPr>
            <a:endParaRPr/>
          </a:p>
        </p:txBody>
      </p:sp>
      <p:grpSp>
        <p:nvGrpSpPr>
          <p:cNvPr id="66" name="Group 66"/>
          <p:cNvGrpSpPr/>
          <p:nvPr/>
        </p:nvGrpSpPr>
        <p:grpSpPr>
          <a:xfrm>
            <a:off x="4693796" y="9239405"/>
            <a:ext cx="3617208" cy="444683"/>
            <a:chOff x="0" y="0"/>
            <a:chExt cx="3617207" cy="444681"/>
          </a:xfrm>
        </p:grpSpPr>
        <p:pic>
          <p:nvPicPr>
            <p:cNvPr id="64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8064"/>
              <a:ext cx="1323328" cy="382368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  <p:pic>
          <p:nvPicPr>
            <p:cNvPr id="65" name="pasted-image.pdf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627894" y="0"/>
              <a:ext cx="1989314" cy="444682"/>
            </a:xfrm>
            <a:prstGeom prst="rect">
              <a:avLst/>
            </a:prstGeom>
            <a:ln w="9525" cap="flat">
              <a:noFill/>
              <a:round/>
            </a:ln>
            <a:effectLst/>
          </p:spPr>
        </p:pic>
      </p:grpSp>
      <p:sp>
        <p:nvSpPr>
          <p:cNvPr id="67" name="Shape 67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1244600"/>
          </a:xfrm>
          <a:prstGeom prst="rect">
            <a:avLst/>
          </a:prstGeom>
        </p:spPr>
        <p:txBody>
          <a:bodyPr lIns="50800" tIns="50800" rIns="50800" bIns="50800"/>
          <a:lstStyle>
            <a:lvl1pPr marR="57799" defTabSz="914400">
              <a:defRPr sz="3600" b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Dax-Medium"/>
                <a:ea typeface="Dax-Medium"/>
                <a:cs typeface="Dax-Medium"/>
                <a:sym typeface="Dax-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36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13042900" cy="9766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 lvl="0">
              <a:defRPr sz="1800">
                <a:solidFill>
                  <a:srgbClr val="414141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ffice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Title Text</a:t>
            </a:r>
          </a:p>
        </p:txBody>
      </p:sp>
      <p:sp>
        <p:nvSpPr>
          <p:cNvPr id="72" name="Shape 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2pPr marL="899811" indent="-403411">
              <a:lnSpc>
                <a:spcPct val="100000"/>
              </a:lnSpc>
              <a:spcBef>
                <a:spcPts val="400"/>
              </a:spcBef>
              <a:buChar char="–"/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267925" indent="-314325">
              <a:lnSpc>
                <a:spcPct val="100000"/>
              </a:lnSpc>
              <a:spcBef>
                <a:spcPts val="400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715599" indent="-304799">
              <a:lnSpc>
                <a:spcPct val="100000"/>
              </a:lnSpc>
              <a:spcBef>
                <a:spcPts val="300"/>
              </a:spcBef>
              <a:buChar char="–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2161913" indent="-293914">
              <a:lnSpc>
                <a:spcPct val="100000"/>
              </a:lnSpc>
              <a:spcBef>
                <a:spcPts val="300"/>
              </a:spcBef>
              <a:buChar char="»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Four</a:t>
            </a:r>
          </a:p>
          <a:p>
            <a:pPr lvl="4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Five</a:t>
            </a:r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ffice The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-1" y="8839200"/>
            <a:ext cx="13004801" cy="914400"/>
          </a:xfrm>
          <a:prstGeom prst="rect">
            <a:avLst/>
          </a:prstGeom>
          <a:solidFill>
            <a:srgbClr val="FFFFFF"/>
          </a:solidFill>
          <a:ln w="25400">
            <a:miter lim="400000"/>
          </a:ln>
        </p:spPr>
        <p:txBody>
          <a:bodyPr lIns="72248" tIns="72248" rIns="72248" bIns="72248" anchor="ctr"/>
          <a:lstStyle/>
          <a:p>
            <a:pPr marL="40639" marR="40639" lvl="0" defTabSz="914400">
              <a:defRPr sz="2400">
                <a:uFill>
                  <a:solidFill/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-1" y="8940800"/>
            <a:ext cx="13004801" cy="2258"/>
          </a:xfrm>
          <a:prstGeom prst="line">
            <a:avLst/>
          </a:prstGeom>
          <a:ln w="50800">
            <a:solidFill>
              <a:srgbClr val="CE1C00"/>
            </a:solidFill>
            <a:round/>
          </a:ln>
          <a:effectLst>
            <a:outerShdw blurRad="88900" dist="50800" dir="5400000" rotWithShape="0">
              <a:srgbClr val="000000">
                <a:alpha val="39999"/>
              </a:srgbClr>
            </a:outerShdw>
          </a:effectLst>
        </p:spPr>
        <p:txBody>
          <a:bodyPr lIns="0" tIns="0" rIns="0" bIns="0"/>
          <a:lstStyle/>
          <a:p>
            <a:pPr lvl="0">
              <a:defRPr sz="1600"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1320799" y="9144000"/>
            <a:ext cx="11704322" cy="45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 marL="40639" marR="40639" defTabSz="914400">
              <a:buClr>
                <a:srgbClr val="004479"/>
              </a:buClr>
              <a:buFont typeface="Calibri"/>
              <a:defRPr sz="1800">
                <a:solidFill>
                  <a:srgbClr val="004479"/>
                </a:solidFill>
                <a:uFill>
                  <a:solidFill>
                    <a:srgbClr val="004479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>
                <a:solidFill>
                  <a:srgbClr val="000000"/>
                </a:solidFill>
                <a:uFillTx/>
              </a:defRPr>
            </a:pPr>
            <a:r>
              <a:rPr>
                <a:solidFill>
                  <a:srgbClr val="004479"/>
                </a:solidFill>
                <a:uFill>
                  <a:solidFill>
                    <a:srgbClr val="004479"/>
                  </a:solidFill>
                </a:uFill>
              </a:rPr>
              <a:t>Mestrado em Cardiopneumologia – Bioengenharia/Biopotenciais – 12/13 – 2º Sem. – Prof.  Hugo Silva</a:t>
            </a:r>
          </a:p>
        </p:txBody>
      </p:sp>
      <p:sp>
        <p:nvSpPr>
          <p:cNvPr id="78" name="Shape 78"/>
          <p:cNvSpPr/>
          <p:nvPr/>
        </p:nvSpPr>
        <p:spPr>
          <a:xfrm>
            <a:off x="11270826" y="9446541"/>
            <a:ext cx="1752037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 marL="40639" marR="40639" algn="r" defTabSz="914400">
              <a:buClr>
                <a:srgbClr val="4349AA"/>
              </a:buClr>
              <a:buFont typeface="Calibri"/>
              <a:defRPr sz="1100">
                <a:solidFill>
                  <a:srgbClr val="4349AA"/>
                </a:solidFill>
                <a:uFill>
                  <a:solidFill>
                    <a:srgbClr val="4349AA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100">
                <a:solidFill>
                  <a:srgbClr val="4349AA"/>
                </a:solidFill>
                <a:uFill>
                  <a:solidFill>
                    <a:srgbClr val="4349AA"/>
                  </a:solidFill>
                </a:uFill>
              </a:rPr>
              <a:t>Mod.CPD.05.02</a:t>
            </a:r>
          </a:p>
        </p:txBody>
      </p:sp>
      <p:sp>
        <p:nvSpPr>
          <p:cNvPr id="79" name="Shape 79"/>
          <p:cNvSpPr/>
          <p:nvPr/>
        </p:nvSpPr>
        <p:spPr>
          <a:xfrm>
            <a:off x="9970346" y="9144000"/>
            <a:ext cx="3052517" cy="39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>
            <a:spAutoFit/>
          </a:bodyPr>
          <a:lstStyle>
            <a:lvl1pPr marL="40639" marR="40639" algn="r" defTabSz="914400">
              <a:buClr>
                <a:srgbClr val="000000"/>
              </a:buClr>
              <a:buFont typeface="Calibri"/>
              <a:defRPr sz="1600"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uFillTx/>
              </a:defRPr>
            </a:pPr>
            <a:r>
              <a:rPr sz="1600">
                <a:uFill>
                  <a:solidFill/>
                </a:uFill>
              </a:rPr>
              <a:t>2</a:t>
            </a:r>
          </a:p>
        </p:txBody>
      </p:sp>
      <p:pic>
        <p:nvPicPr>
          <p:cNvPr id="80" name="logo-pq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99" y="9085298"/>
            <a:ext cx="1016001" cy="566703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‹n.º›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8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 lIns="0" tIns="0" rIns="0" bIns="0" numCol="2" spcCol="523240"/>
          <a:lstStyle>
            <a:lvl1pPr marL="812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2566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01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1456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590120" marR="0" indent="-494620" defTabSz="584200">
              <a:lnSpc>
                <a:spcPct val="100000"/>
              </a:lnSpc>
              <a:spcBef>
                <a:spcPts val="3800"/>
              </a:spcBef>
              <a:buClrTx/>
              <a:buSzPct val="171000"/>
              <a:buFontTx/>
              <a:defRPr sz="3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/>
            </a:pPr>
            <a:r>
              <a:rPr sz="3200"/>
              <a:t>Body Level One</a:t>
            </a:r>
          </a:p>
          <a:p>
            <a:pPr lvl="1">
              <a:defRPr sz="1800"/>
            </a:pPr>
            <a:r>
              <a:rPr sz="3200"/>
              <a:t>Body Level Two</a:t>
            </a:r>
          </a:p>
          <a:p>
            <a:pPr lvl="2">
              <a:defRPr sz="1800"/>
            </a:pPr>
            <a:r>
              <a:rPr sz="3200"/>
              <a:t>Body Level Three</a:t>
            </a:r>
          </a:p>
          <a:p>
            <a:pPr lvl="3">
              <a:defRPr sz="1800"/>
            </a:pPr>
            <a:r>
              <a:rPr sz="3200"/>
              <a:t>Body Level Four</a:t>
            </a:r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 lIns="50800" tIns="50800" rIns="50800" bIns="50800" anchor="ctr"/>
          <a:lstStyle>
            <a:lvl1pPr marL="889000" marR="0" indent="-571500" defTabSz="584200">
              <a:lnSpc>
                <a:spcPct val="100000"/>
              </a:lnSpc>
              <a:spcBef>
                <a:spcPts val="4800"/>
              </a:spcBef>
              <a:buClrTx/>
              <a:buSzPct val="171000"/>
              <a:buFontTx/>
              <a:defRPr sz="4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  <a:lvl2pPr marL="1333500" marR="0" indent="-571500" defTabSz="584200">
              <a:lnSpc>
                <a:spcPct val="100000"/>
              </a:lnSpc>
              <a:spcBef>
                <a:spcPts val="4800"/>
              </a:spcBef>
              <a:buClrTx/>
              <a:buSzPct val="171000"/>
              <a:buFontTx/>
              <a:defRPr sz="4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2pPr>
            <a:lvl3pPr marL="1778000" marR="0" indent="-571500" defTabSz="584200">
              <a:lnSpc>
                <a:spcPct val="100000"/>
              </a:lnSpc>
              <a:spcBef>
                <a:spcPts val="4800"/>
              </a:spcBef>
              <a:buClrTx/>
              <a:buSzPct val="171000"/>
              <a:buFontTx/>
              <a:defRPr sz="4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3pPr>
            <a:lvl4pPr marL="2222500" marR="0" indent="-571500" defTabSz="584200">
              <a:lnSpc>
                <a:spcPct val="100000"/>
              </a:lnSpc>
              <a:spcBef>
                <a:spcPts val="4800"/>
              </a:spcBef>
              <a:buClrTx/>
              <a:buSzPct val="171000"/>
              <a:buFontTx/>
              <a:defRPr sz="4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4pPr>
            <a:lvl5pPr marL="2667000" marR="0" indent="-571500" defTabSz="584200">
              <a:lnSpc>
                <a:spcPct val="100000"/>
              </a:lnSpc>
              <a:spcBef>
                <a:spcPts val="4800"/>
              </a:spcBef>
              <a:buClrTx/>
              <a:buSzPct val="171000"/>
              <a:buFontTx/>
              <a:defRPr sz="420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5pPr>
          </a:lstStyle>
          <a:p>
            <a:pPr lvl="0">
              <a:defRPr sz="1800"/>
            </a:pPr>
            <a:r>
              <a:rPr sz="4200"/>
              <a:t>Body Level One</a:t>
            </a:r>
          </a:p>
          <a:p>
            <a:pPr lvl="1">
              <a:defRPr sz="1800"/>
            </a:pPr>
            <a:r>
              <a:rPr sz="4200"/>
              <a:t>Body Level Two</a:t>
            </a:r>
          </a:p>
          <a:p>
            <a:pPr lvl="2">
              <a:defRPr sz="1800"/>
            </a:pPr>
            <a:r>
              <a:rPr sz="4200"/>
              <a:t>Body Level Three</a:t>
            </a:r>
          </a:p>
          <a:p>
            <a:pPr lvl="3">
              <a:defRPr sz="1800"/>
            </a:pPr>
            <a:r>
              <a:rPr sz="4200"/>
              <a:t>Body Level Four</a:t>
            </a:r>
          </a:p>
          <a:p>
            <a:pPr lvl="4">
              <a:defRPr sz="1800"/>
            </a:pPr>
            <a:r>
              <a:rPr sz="4200"/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>
            <a:spLocks noGrp="1"/>
          </p:cNvSpPr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8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8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8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 lIns="50800" tIns="50800" rIns="50800" bIns="50800"/>
          <a:lstStyle>
            <a:lvl1pPr algn="ctr" defTabSz="584200">
              <a:defRPr sz="8400" b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/>
            </a:pPr>
            <a:r>
              <a:rPr sz="8400"/>
              <a:t>Title Text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theme" Target="../theme/theme1.xml"/><Relationship Id="rId27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.png"/>
          <p:cNvPicPr/>
          <p:nvPr/>
        </p:nvPicPr>
        <p:blipFill>
          <a:blip r:embed="rId27">
            <a:extLst/>
          </a:blip>
          <a:stretch>
            <a:fillRect/>
          </a:stretch>
        </p:blipFill>
        <p:spPr>
          <a:xfrm>
            <a:off x="-1" y="-1"/>
            <a:ext cx="13007060" cy="9785210"/>
          </a:xfrm>
          <a:prstGeom prst="rect">
            <a:avLst/>
          </a:prstGeom>
          <a:ln w="12700">
            <a:round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75359" y="374791"/>
            <a:ext cx="11266313" cy="134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lvl="0">
              <a:defRPr sz="1800" b="0">
                <a:solidFill>
                  <a:srgbClr val="000000"/>
                </a:solidFill>
                <a:uFillTx/>
              </a:defRPr>
            </a:pPr>
            <a:r>
              <a:rPr sz="3400" b="1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770097" y="1720426"/>
            <a:ext cx="10471574" cy="8033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248" tIns="72248" rIns="72248" bIns="72248"/>
          <a:lstStyle>
            <a:lvl2pPr marL="899811" indent="-403411">
              <a:lnSpc>
                <a:spcPct val="100000"/>
              </a:lnSpc>
              <a:spcBef>
                <a:spcPts val="400"/>
              </a:spcBef>
              <a:buChar char="–"/>
              <a:defRPr sz="24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2pPr>
            <a:lvl3pPr marL="1267925" indent="-314325">
              <a:lnSpc>
                <a:spcPct val="100000"/>
              </a:lnSpc>
              <a:spcBef>
                <a:spcPts val="400"/>
              </a:spcBef>
              <a:defRPr sz="22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3pPr>
            <a:lvl4pPr marL="1715599" indent="-304799">
              <a:lnSpc>
                <a:spcPct val="100000"/>
              </a:lnSpc>
              <a:spcBef>
                <a:spcPts val="300"/>
              </a:spcBef>
              <a:buChar char="–"/>
              <a:defRPr sz="20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4pPr>
            <a:lvl5pPr marL="2161913" indent="-293914">
              <a:lnSpc>
                <a:spcPct val="100000"/>
              </a:lnSpc>
              <a:spcBef>
                <a:spcPts val="300"/>
              </a:spcBef>
              <a:buChar char="»"/>
              <a:defRPr sz="180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lvl5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4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Body Level One</a:t>
            </a:r>
          </a:p>
          <a:p>
            <a:pPr lvl="1">
              <a:defRPr sz="1800">
                <a:uFillTx/>
              </a:defRPr>
            </a:pPr>
            <a:r>
              <a:rPr sz="2400">
                <a:uFill>
                  <a:solidFill/>
                </a:uFill>
              </a:rPr>
              <a:t>Body Level Two</a:t>
            </a:r>
          </a:p>
          <a:p>
            <a:pPr lvl="2">
              <a:defRPr sz="1800">
                <a:uFillTx/>
              </a:defRPr>
            </a:pPr>
            <a:r>
              <a:rPr sz="2200">
                <a:uFill>
                  <a:solidFill/>
                </a:uFill>
              </a:rPr>
              <a:t>Body Level Three</a:t>
            </a:r>
          </a:p>
          <a:p>
            <a:pPr lvl="3">
              <a:defRPr sz="1800">
                <a:uFillTx/>
              </a:defRPr>
            </a:pPr>
            <a:r>
              <a:rPr sz="2000">
                <a:uFill>
                  <a:solidFill/>
                </a:uFill>
              </a:rPr>
              <a:t>Body Level Four</a:t>
            </a:r>
          </a:p>
          <a:p>
            <a:pPr lvl="4">
              <a:defRPr>
                <a:uFillTx/>
              </a:defRPr>
            </a:pPr>
            <a:r>
              <a:rPr>
                <a:uFill>
                  <a:solidFill/>
                </a:uFill>
              </a:rP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2138417" y="9365262"/>
            <a:ext cx="383219" cy="366451"/>
          </a:xfrm>
          <a:prstGeom prst="rect">
            <a:avLst/>
          </a:prstGeom>
          <a:ln w="12700">
            <a:miter lim="400000"/>
          </a:ln>
        </p:spPr>
        <p:txBody>
          <a:bodyPr wrap="none" lIns="72248" tIns="72248" rIns="72248" bIns="72248">
            <a:spAutoFit/>
          </a:bodyPr>
          <a:lstStyle>
            <a:lvl1pPr algn="ctr" defTabSz="584200">
              <a:defRPr sz="16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/>
            <a:fld id="{86CB4B4D-7CA3-9044-876B-883B54F8677D}" type="slidenum">
              <a:t>‹n.º›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transition spd="med"/>
  <p:txStyles>
    <p:titleStyle>
      <a:lvl1pPr defTabSz="457200">
        <a:defRPr sz="3400" b="1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1pPr>
      <a:lvl2pPr indent="228600" defTabSz="457200">
        <a:defRPr sz="3400" b="1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2pPr>
      <a:lvl3pPr indent="457200" defTabSz="457200">
        <a:defRPr sz="3400" b="1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3pPr>
      <a:lvl4pPr indent="685800" defTabSz="457200">
        <a:defRPr sz="3400" b="1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4pPr>
      <a:lvl5pPr indent="914400" defTabSz="457200">
        <a:defRPr sz="3400" b="1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5pPr>
      <a:lvl6pPr indent="1143000" defTabSz="457200">
        <a:defRPr sz="3400" b="1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6pPr>
      <a:lvl7pPr indent="1371600" defTabSz="457200">
        <a:defRPr sz="3400" b="1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7pPr>
      <a:lvl8pPr indent="1600200" defTabSz="457200">
        <a:defRPr sz="3400" b="1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8pPr>
      <a:lvl9pPr indent="1828800" defTabSz="457200">
        <a:defRPr sz="3400" b="1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9pPr>
    </p:titleStyle>
    <p:bodyStyle>
      <a:lvl1pPr marL="510687" marR="39199" indent="-471487" defTabSz="457200">
        <a:lnSpc>
          <a:spcPct val="110000"/>
        </a:lnSpc>
        <a:spcBef>
          <a:spcPts val="800"/>
        </a:spcBef>
        <a:buClr>
          <a:srgbClr val="000000"/>
        </a:buClr>
        <a:buSzPct val="100000"/>
        <a:buFont typeface="Times New Roman"/>
        <a:buChar char="•"/>
        <a:defRPr sz="4400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1pPr>
      <a:lvl2pPr marL="1235988" marR="39199" indent="-739588" defTabSz="457200">
        <a:lnSpc>
          <a:spcPct val="110000"/>
        </a:lnSpc>
        <a:spcBef>
          <a:spcPts val="800"/>
        </a:spcBef>
        <a:buClr>
          <a:srgbClr val="000000"/>
        </a:buClr>
        <a:buSzPct val="100000"/>
        <a:buFont typeface="Times New Roman"/>
        <a:buChar char="•"/>
        <a:defRPr sz="4400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2pPr>
      <a:lvl3pPr marL="1582250" marR="39199" indent="-628650" defTabSz="457200">
        <a:lnSpc>
          <a:spcPct val="110000"/>
        </a:lnSpc>
        <a:spcBef>
          <a:spcPts val="800"/>
        </a:spcBef>
        <a:buClr>
          <a:srgbClr val="000000"/>
        </a:buClr>
        <a:buSzPct val="100000"/>
        <a:buFont typeface="Times New Roman"/>
        <a:buChar char="•"/>
        <a:defRPr sz="4400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3pPr>
      <a:lvl4pPr marL="2081359" marR="39199" indent="-670559" defTabSz="457200">
        <a:lnSpc>
          <a:spcPct val="110000"/>
        </a:lnSpc>
        <a:spcBef>
          <a:spcPts val="800"/>
        </a:spcBef>
        <a:buClr>
          <a:srgbClr val="000000"/>
        </a:buClr>
        <a:buSzPct val="100000"/>
        <a:buFont typeface="Times New Roman"/>
        <a:buChar char="•"/>
        <a:defRPr sz="4400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4pPr>
      <a:lvl5pPr marL="2586456" marR="39199" indent="-718457" defTabSz="457200">
        <a:lnSpc>
          <a:spcPct val="110000"/>
        </a:lnSpc>
        <a:spcBef>
          <a:spcPts val="800"/>
        </a:spcBef>
        <a:buClr>
          <a:srgbClr val="000000"/>
        </a:buClr>
        <a:buSzPct val="100000"/>
        <a:buFont typeface="Times New Roman"/>
        <a:buChar char="•"/>
        <a:defRPr sz="4400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5pPr>
      <a:lvl6pPr marL="2586456" marR="39199" indent="-718457" defTabSz="457200">
        <a:lnSpc>
          <a:spcPct val="110000"/>
        </a:lnSpc>
        <a:spcBef>
          <a:spcPts val="800"/>
        </a:spcBef>
        <a:buClr>
          <a:srgbClr val="000000"/>
        </a:buClr>
        <a:buSzPct val="100000"/>
        <a:buFont typeface="Times New Roman"/>
        <a:buChar char="•"/>
        <a:defRPr sz="4400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6pPr>
      <a:lvl7pPr marL="2586456" marR="39199" indent="-718457" defTabSz="457200">
        <a:lnSpc>
          <a:spcPct val="110000"/>
        </a:lnSpc>
        <a:spcBef>
          <a:spcPts val="800"/>
        </a:spcBef>
        <a:buClr>
          <a:srgbClr val="000000"/>
        </a:buClr>
        <a:buSzPct val="100000"/>
        <a:buFont typeface="Times New Roman"/>
        <a:buChar char="•"/>
        <a:defRPr sz="4400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7pPr>
      <a:lvl8pPr marL="2586456" marR="39199" indent="-718457" defTabSz="457200">
        <a:lnSpc>
          <a:spcPct val="110000"/>
        </a:lnSpc>
        <a:spcBef>
          <a:spcPts val="800"/>
        </a:spcBef>
        <a:buClr>
          <a:srgbClr val="000000"/>
        </a:buClr>
        <a:buSzPct val="100000"/>
        <a:buFont typeface="Times New Roman"/>
        <a:buChar char="•"/>
        <a:defRPr sz="4400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8pPr>
      <a:lvl9pPr marL="2586456" marR="39199" indent="-718457" defTabSz="457200">
        <a:lnSpc>
          <a:spcPct val="110000"/>
        </a:lnSpc>
        <a:spcBef>
          <a:spcPts val="800"/>
        </a:spcBef>
        <a:buClr>
          <a:srgbClr val="000000"/>
        </a:buClr>
        <a:buSzPct val="100000"/>
        <a:buFont typeface="Times New Roman"/>
        <a:buChar char="•"/>
        <a:defRPr sz="4400">
          <a:solidFill>
            <a:srgbClr val="949C9F"/>
          </a:solidFill>
          <a:uFill>
            <a:solidFill>
              <a:srgbClr val="949C9F"/>
            </a:solidFill>
          </a:uFill>
          <a:latin typeface="Arial"/>
          <a:ea typeface="Arial"/>
          <a:cs typeface="Arial"/>
          <a:sym typeface="Arial"/>
        </a:defRPr>
      </a:lvl9pPr>
    </p:bodyStyle>
    <p:otherStyle>
      <a:lvl1pPr algn="ctr" defTabSz="584200">
        <a:defRPr sz="1600" b="1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1pPr>
      <a:lvl2pPr indent="228600" algn="ctr" defTabSz="584200">
        <a:defRPr sz="1600" b="1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2pPr>
      <a:lvl3pPr indent="457200" algn="ctr" defTabSz="584200">
        <a:defRPr sz="1600" b="1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3pPr>
      <a:lvl4pPr indent="685800" algn="ctr" defTabSz="584200">
        <a:defRPr sz="1600" b="1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4pPr>
      <a:lvl5pPr indent="914400" algn="ctr" defTabSz="584200">
        <a:defRPr sz="1600" b="1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5pPr>
      <a:lvl6pPr indent="1143000" algn="ctr" defTabSz="584200">
        <a:defRPr sz="1600" b="1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6pPr>
      <a:lvl7pPr indent="1371600" algn="ctr" defTabSz="584200">
        <a:defRPr sz="1600" b="1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7pPr>
      <a:lvl8pPr indent="1600200" algn="ctr" defTabSz="584200">
        <a:defRPr sz="1600" b="1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8pPr>
      <a:lvl9pPr indent="1828800" algn="ctr" defTabSz="584200">
        <a:defRPr sz="1600" b="1">
          <a:solidFill>
            <a:schemeClr val="tx1"/>
          </a:solidFill>
          <a:uFill>
            <a:solidFill>
              <a:srgbClr val="FFFFFF"/>
            </a:solidFill>
          </a:uFill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BITalinoWorld" TargetMode="External"/><Relationship Id="rId4" Type="http://schemas.openxmlformats.org/officeDocument/2006/relationships/hyperlink" Target="https://twitter.com/BITalinoWorld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image" Target="../media/image2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Relationship Id="rId11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4.png"/><Relationship Id="rId3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0.tif"/><Relationship Id="rId3" Type="http://schemas.openxmlformats.org/officeDocument/2006/relationships/hyperlink" Target="https://www.facebook.com/BITalinoWorld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2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7.jpeg"/><Relationship Id="rId3" Type="http://schemas.openxmlformats.org/officeDocument/2006/relationships/hyperlink" Target="https://www.how.do/guide/bitalino-usb-interfaces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9.jpeg"/><Relationship Id="rId3" Type="http://schemas.openxmlformats.org/officeDocument/2006/relationships/hyperlink" Target="https://www.how.do/guide/bitalino-a-tmp36-sensor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0.jpeg"/><Relationship Id="rId3" Type="http://schemas.openxmlformats.org/officeDocument/2006/relationships/hyperlink" Target="https://www.how.do/guide/bitalino-a-tilt-switch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1.png"/><Relationship Id="rId3" Type="http://schemas.openxmlformats.org/officeDocument/2006/relationships/hyperlink" Target="https://www.how.do/guide/bitalinoarduino-basics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2.png"/><Relationship Id="rId3" Type="http://schemas.openxmlformats.org/officeDocument/2006/relationships/hyperlink" Target="https://www.how.do/guide/bitalino-train-that-tempo" TargetMode="Externa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3" Type="http://schemas.openxmlformats.org/officeDocument/2006/relationships/hyperlink" Target="https://www.how.do/guide/go-freestyle-w-bitalino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9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0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63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5.tif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0.tiff"/><Relationship Id="rId3" Type="http://schemas.openxmlformats.org/officeDocument/2006/relationships/image" Target="../media/image71.tif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BITalinoWorld" TargetMode="External"/><Relationship Id="rId4" Type="http://schemas.openxmlformats.org/officeDocument/2006/relationships/hyperlink" Target="https://twitter.com/BITalinoWorld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0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7"/>
          <p:cNvGrpSpPr/>
          <p:nvPr/>
        </p:nvGrpSpPr>
        <p:grpSpPr>
          <a:xfrm>
            <a:off x="65827" y="8952892"/>
            <a:ext cx="394553" cy="729181"/>
            <a:chOff x="-9651" y="0"/>
            <a:chExt cx="394551" cy="729180"/>
          </a:xfrm>
        </p:grpSpPr>
        <p:pic>
          <p:nvPicPr>
            <p:cNvPr id="85" name="pasted-image.tif"/>
            <p:cNvPicPr/>
            <p:nvPr/>
          </p:nvPicPr>
          <p:blipFill>
            <a:blip r:embed="rId2">
              <a:extLst/>
            </a:blip>
            <a:srcRect r="51187"/>
            <a:stretch>
              <a:fillRect/>
            </a:stretch>
          </p:blipFill>
          <p:spPr>
            <a:xfrm>
              <a:off x="8520" y="0"/>
              <a:ext cx="376381" cy="3431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86" name="pasted-image.tif"/>
            <p:cNvPicPr/>
            <p:nvPr/>
          </p:nvPicPr>
          <p:blipFill>
            <a:blip r:embed="rId2">
              <a:extLst/>
            </a:blip>
            <a:srcRect l="52717"/>
            <a:stretch>
              <a:fillRect/>
            </a:stretch>
          </p:blipFill>
          <p:spPr>
            <a:xfrm>
              <a:off x="-9652" y="386054"/>
              <a:ext cx="364581" cy="3431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88" name="Shape 88"/>
          <p:cNvSpPr/>
          <p:nvPr/>
        </p:nvSpPr>
        <p:spPr>
          <a:xfrm>
            <a:off x="484112" y="8650799"/>
            <a:ext cx="271161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800" u="sng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  <a:hlinkClick r:id="rId3"/>
              </a:defRPr>
            </a:lvl1pPr>
          </a:lstStyle>
          <a:p>
            <a:pPr lvl="0">
              <a:defRPr u="none">
                <a:solidFill>
                  <a:srgbClr val="000000"/>
                </a:solidFill>
              </a:defRPr>
            </a:pPr>
            <a:r>
              <a:rPr u="sng">
                <a:solidFill>
                  <a:srgbClr val="535353"/>
                </a:solidFill>
                <a:hlinkClick r:id="rId3"/>
              </a:rPr>
              <a:t>facebook.com/BITalinoWorld</a:t>
            </a:r>
          </a:p>
        </p:txBody>
      </p:sp>
      <p:sp>
        <p:nvSpPr>
          <p:cNvPr id="89" name="Shape 89"/>
          <p:cNvSpPr/>
          <p:nvPr/>
        </p:nvSpPr>
        <p:spPr>
          <a:xfrm>
            <a:off x="484112" y="9044499"/>
            <a:ext cx="246928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800" u="sng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  <a:hlinkClick r:id="rId4"/>
              </a:defRPr>
            </a:lvl1pPr>
          </a:lstStyle>
          <a:p>
            <a:pPr lvl="0">
              <a:defRPr u="none">
                <a:solidFill>
                  <a:srgbClr val="000000"/>
                </a:solidFill>
              </a:defRPr>
            </a:pPr>
            <a:r>
              <a:rPr u="sng">
                <a:solidFill>
                  <a:srgbClr val="535353"/>
                </a:solidFill>
                <a:hlinkClick r:id="rId4"/>
              </a:rPr>
              <a:t>twitter.com/BITalinoWorld</a:t>
            </a:r>
          </a:p>
        </p:txBody>
      </p:sp>
      <p:grpSp>
        <p:nvGrpSpPr>
          <p:cNvPr id="92" name="Group 92"/>
          <p:cNvGrpSpPr/>
          <p:nvPr/>
        </p:nvGrpSpPr>
        <p:grpSpPr>
          <a:xfrm>
            <a:off x="25399" y="4176004"/>
            <a:ext cx="12979401" cy="1791745"/>
            <a:chOff x="-12700" y="0"/>
            <a:chExt cx="12979400" cy="1791744"/>
          </a:xfrm>
        </p:grpSpPr>
        <p:pic>
          <p:nvPicPr>
            <p:cNvPr id="90" name="bitalino_logo_2.0_falpha-01.png"/>
            <p:cNvPicPr/>
            <p:nvPr/>
          </p:nvPicPr>
          <p:blipFill>
            <a:blip r:embed="rId5">
              <a:extLst/>
            </a:blip>
            <a:srcRect l="4623" t="11698" r="65613" b="11698"/>
            <a:stretch>
              <a:fillRect/>
            </a:stretch>
          </p:blipFill>
          <p:spPr>
            <a:xfrm>
              <a:off x="-12701" y="0"/>
              <a:ext cx="1907394" cy="1791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91" name="Screen Shot 2014-08-07 at 09.38.22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926556" y="112168"/>
              <a:ext cx="11040144" cy="1189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93" name="Shape 93"/>
          <p:cNvSpPr/>
          <p:nvPr/>
        </p:nvSpPr>
        <p:spPr>
          <a:xfrm>
            <a:off x="1964713" y="4284476"/>
            <a:ext cx="11081223" cy="1184649"/>
          </a:xfrm>
          <a:prstGeom prst="rect">
            <a:avLst/>
          </a:prstGeom>
          <a:solidFill>
            <a:srgbClr val="94BE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3354855" y="4508500"/>
            <a:ext cx="830093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a primer on physiological computing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ilhouetteWHFG.pdf"/>
          <p:cNvPicPr/>
          <p:nvPr/>
        </p:nvPicPr>
        <p:blipFill>
          <a:blip r:embed="rId2">
            <a:extLst/>
          </a:blip>
          <a:srcRect l="21006" t="32342" r="69410" b="49269"/>
          <a:stretch>
            <a:fillRect/>
          </a:stretch>
        </p:blipFill>
        <p:spPr>
          <a:xfrm>
            <a:off x="4209323" y="2133600"/>
            <a:ext cx="4497467" cy="6108709"/>
          </a:xfrm>
          <a:prstGeom prst="rect">
            <a:avLst/>
          </a:prstGeom>
          <a:ln>
            <a:round/>
          </a:ln>
        </p:spPr>
      </p:pic>
      <p:sp>
        <p:nvSpPr>
          <p:cNvPr id="220" name="Shape 220"/>
          <p:cNvSpPr/>
          <p:nvPr/>
        </p:nvSpPr>
        <p:spPr>
          <a:xfrm>
            <a:off x="5714152" y="4424311"/>
            <a:ext cx="444070" cy="4440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0000">
              <a:alpha val="40000"/>
            </a:srgbClr>
          </a:solidFill>
          <a:ln>
            <a:round/>
          </a:ln>
        </p:spPr>
        <p:txBody>
          <a:bodyPr lIns="0" tIns="0" rIns="0" bIns="0" anchor="ctr"/>
          <a:lstStyle/>
          <a:p>
            <a:pPr marL="40639" marR="40639" lvl="0" algn="ctr">
              <a:spcBef>
                <a:spcPts val="110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83A700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EDA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| </a:t>
            </a: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Emotional Arousal</a:t>
            </a:r>
          </a:p>
        </p:txBody>
      </p:sp>
      <p:grpSp>
        <p:nvGrpSpPr>
          <p:cNvPr id="224" name="Group 224"/>
          <p:cNvGrpSpPr/>
          <p:nvPr/>
        </p:nvGrpSpPr>
        <p:grpSpPr>
          <a:xfrm>
            <a:off x="5615719" y="4327355"/>
            <a:ext cx="636504" cy="636503"/>
            <a:chOff x="0" y="0"/>
            <a:chExt cx="636502" cy="636502"/>
          </a:xfrm>
        </p:grpSpPr>
        <p:sp>
          <p:nvSpPr>
            <p:cNvPr id="222" name="Shape 222"/>
            <p:cNvSpPr/>
            <p:nvPr/>
          </p:nvSpPr>
          <p:spPr>
            <a:xfrm>
              <a:off x="-1" y="0"/>
              <a:ext cx="636504" cy="63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3" name="Shape 223"/>
            <p:cNvSpPr/>
            <p:nvPr/>
          </p:nvSpPr>
          <p:spPr>
            <a:xfrm>
              <a:off x="96921" y="95677"/>
              <a:ext cx="443906" cy="44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27" name="Group 227"/>
          <p:cNvGrpSpPr/>
          <p:nvPr/>
        </p:nvGrpSpPr>
        <p:grpSpPr>
          <a:xfrm>
            <a:off x="7162800" y="7658099"/>
            <a:ext cx="393701" cy="393701"/>
            <a:chOff x="0" y="0"/>
            <a:chExt cx="393700" cy="393700"/>
          </a:xfrm>
        </p:grpSpPr>
        <p:sp>
          <p:nvSpPr>
            <p:cNvPr id="225" name="Shape 225"/>
            <p:cNvSpPr/>
            <p:nvPr/>
          </p:nvSpPr>
          <p:spPr>
            <a:xfrm>
              <a:off x="0" y="0"/>
              <a:ext cx="393701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6" name="Shape 226"/>
            <p:cNvSpPr/>
            <p:nvPr/>
          </p:nvSpPr>
          <p:spPr>
            <a:xfrm>
              <a:off x="59949" y="59179"/>
              <a:ext cx="274573" cy="274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30" name="Group 230"/>
          <p:cNvGrpSpPr/>
          <p:nvPr/>
        </p:nvGrpSpPr>
        <p:grpSpPr>
          <a:xfrm>
            <a:off x="6197600" y="7797799"/>
            <a:ext cx="393701" cy="393701"/>
            <a:chOff x="0" y="0"/>
            <a:chExt cx="393700" cy="393700"/>
          </a:xfrm>
        </p:grpSpPr>
        <p:sp>
          <p:nvSpPr>
            <p:cNvPr id="228" name="Shape 228"/>
            <p:cNvSpPr/>
            <p:nvPr/>
          </p:nvSpPr>
          <p:spPr>
            <a:xfrm>
              <a:off x="0" y="0"/>
              <a:ext cx="393701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29" name="Shape 229"/>
            <p:cNvSpPr/>
            <p:nvPr/>
          </p:nvSpPr>
          <p:spPr>
            <a:xfrm>
              <a:off x="59949" y="59179"/>
              <a:ext cx="274573" cy="274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33" name="Group 233"/>
          <p:cNvGrpSpPr/>
          <p:nvPr/>
        </p:nvGrpSpPr>
        <p:grpSpPr>
          <a:xfrm>
            <a:off x="7924799" y="3086100"/>
            <a:ext cx="636504" cy="636503"/>
            <a:chOff x="0" y="0"/>
            <a:chExt cx="636502" cy="636502"/>
          </a:xfrm>
        </p:grpSpPr>
        <p:sp>
          <p:nvSpPr>
            <p:cNvPr id="231" name="Shape 231"/>
            <p:cNvSpPr/>
            <p:nvPr/>
          </p:nvSpPr>
          <p:spPr>
            <a:xfrm>
              <a:off x="-1" y="0"/>
              <a:ext cx="636504" cy="63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2" name="Shape 232"/>
            <p:cNvSpPr/>
            <p:nvPr/>
          </p:nvSpPr>
          <p:spPr>
            <a:xfrm>
              <a:off x="96921" y="95677"/>
              <a:ext cx="443906" cy="44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34" name="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3600" y="8458200"/>
            <a:ext cx="11176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235"/>
          <p:cNvSpPr/>
          <p:nvPr/>
        </p:nvSpPr>
        <p:spPr>
          <a:xfrm>
            <a:off x="5619750" y="8278455"/>
            <a:ext cx="396292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C.</a:t>
            </a:r>
          </a:p>
        </p:txBody>
      </p:sp>
      <p:sp>
        <p:nvSpPr>
          <p:cNvPr id="236" name="Shape 236"/>
          <p:cNvSpPr/>
          <p:nvPr/>
        </p:nvSpPr>
        <p:spPr>
          <a:xfrm>
            <a:off x="6988758" y="8278455"/>
            <a:ext cx="396293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A.</a:t>
            </a:r>
          </a:p>
        </p:txBody>
      </p:sp>
      <p:sp>
        <p:nvSpPr>
          <p:cNvPr id="237" name="Shape 237"/>
          <p:cNvSpPr/>
          <p:nvPr/>
        </p:nvSpPr>
        <p:spPr>
          <a:xfrm>
            <a:off x="5619750" y="9503357"/>
            <a:ext cx="396292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O.</a:t>
            </a:r>
          </a:p>
        </p:txBody>
      </p:sp>
      <p:sp>
        <p:nvSpPr>
          <p:cNvPr id="238" name="Shape 238"/>
          <p:cNvSpPr/>
          <p:nvPr/>
        </p:nvSpPr>
        <p:spPr>
          <a:xfrm>
            <a:off x="6988758" y="9503357"/>
            <a:ext cx="396293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S.</a:t>
            </a:r>
          </a:p>
        </p:txBody>
      </p:sp>
      <p:pic>
        <p:nvPicPr>
          <p:cNvPr id="239" name="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3600" y="8458200"/>
            <a:ext cx="1117600" cy="1117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40" name="Table 240"/>
          <p:cNvGraphicFramePr/>
          <p:nvPr/>
        </p:nvGraphicFramePr>
        <p:xfrm>
          <a:off x="794823" y="2494242"/>
          <a:ext cx="3318432" cy="26352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collect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2101850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where: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sweat glands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when: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2Hz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how: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EDA - resistance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issues: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ambient hear, motion artifacts, powerline noise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1" name="Table 241"/>
          <p:cNvGraphicFramePr/>
          <p:nvPr/>
        </p:nvGraphicFramePr>
        <p:xfrm>
          <a:off x="793750" y="5814229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process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onset detection
noise removal
peak detection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2" name="Table 242"/>
          <p:cNvGraphicFramePr/>
          <p:nvPr/>
        </p:nvGraphicFramePr>
        <p:xfrm>
          <a:off x="8867217" y="2492254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extract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event amplitude
rise time
tonic level 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43" name="Table 243"/>
          <p:cNvGraphicFramePr/>
          <p:nvPr/>
        </p:nvGraphicFramePr>
        <p:xfrm>
          <a:off x="8867217" y="5814229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understand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reaction to a stimuli</a:t>
                      </a:r>
                    </a:p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hyperhidrosis</a:t>
                      </a:r>
                    </a:p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arousal level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dissolv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silhouetteWHFG.pdf"/>
          <p:cNvPicPr/>
          <p:nvPr/>
        </p:nvPicPr>
        <p:blipFill>
          <a:blip r:embed="rId2">
            <a:extLst/>
          </a:blip>
          <a:srcRect l="31944" t="7726" r="58472" b="73886"/>
          <a:stretch>
            <a:fillRect/>
          </a:stretch>
        </p:blipFill>
        <p:spPr>
          <a:xfrm>
            <a:off x="4222022" y="2133600"/>
            <a:ext cx="4497470" cy="6108713"/>
          </a:xfrm>
          <a:prstGeom prst="rect">
            <a:avLst/>
          </a:prstGeom>
          <a:ln>
            <a:round/>
          </a:ln>
        </p:spPr>
      </p:pic>
      <p:sp>
        <p:nvSpPr>
          <p:cNvPr id="253" name="Shape 253"/>
          <p:cNvSpPr/>
          <p:nvPr/>
        </p:nvSpPr>
        <p:spPr>
          <a:xfrm rot="9232">
            <a:off x="6412400" y="4606195"/>
            <a:ext cx="444072" cy="4440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0000">
              <a:alpha val="40000"/>
            </a:srgbClr>
          </a:solidFill>
          <a:ln>
            <a:round/>
          </a:ln>
        </p:spPr>
        <p:txBody>
          <a:bodyPr lIns="0" tIns="0" rIns="0" bIns="0" anchor="ctr"/>
          <a:lstStyle/>
          <a:p>
            <a:pPr marL="40639" marR="40639" lvl="0" algn="ctr">
              <a:spcBef>
                <a:spcPts val="110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83A700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Accelerometer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| </a:t>
            </a: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Motion</a:t>
            </a:r>
          </a:p>
        </p:txBody>
      </p:sp>
      <p:grpSp>
        <p:nvGrpSpPr>
          <p:cNvPr id="257" name="Group 257"/>
          <p:cNvGrpSpPr/>
          <p:nvPr/>
        </p:nvGrpSpPr>
        <p:grpSpPr>
          <a:xfrm>
            <a:off x="6301519" y="4517855"/>
            <a:ext cx="636504" cy="636503"/>
            <a:chOff x="0" y="0"/>
            <a:chExt cx="636502" cy="636502"/>
          </a:xfrm>
        </p:grpSpPr>
        <p:sp>
          <p:nvSpPr>
            <p:cNvPr id="255" name="Shape 255"/>
            <p:cNvSpPr/>
            <p:nvPr/>
          </p:nvSpPr>
          <p:spPr>
            <a:xfrm>
              <a:off x="-1" y="0"/>
              <a:ext cx="636504" cy="63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6" name="Shape 256"/>
            <p:cNvSpPr/>
            <p:nvPr/>
          </p:nvSpPr>
          <p:spPr>
            <a:xfrm>
              <a:off x="96921" y="95677"/>
              <a:ext cx="443906" cy="44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60" name="Group 260"/>
          <p:cNvGrpSpPr/>
          <p:nvPr/>
        </p:nvGrpSpPr>
        <p:grpSpPr>
          <a:xfrm>
            <a:off x="6471401" y="2280401"/>
            <a:ext cx="292101" cy="292101"/>
            <a:chOff x="0" y="0"/>
            <a:chExt cx="292099" cy="292100"/>
          </a:xfrm>
        </p:grpSpPr>
        <p:sp>
          <p:nvSpPr>
            <p:cNvPr id="258" name="Shape 258"/>
            <p:cNvSpPr/>
            <p:nvPr/>
          </p:nvSpPr>
          <p:spPr>
            <a:xfrm>
              <a:off x="0" y="0"/>
              <a:ext cx="292100" cy="29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44478" y="43907"/>
              <a:ext cx="203715" cy="20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63" name="Group 263"/>
          <p:cNvGrpSpPr/>
          <p:nvPr/>
        </p:nvGrpSpPr>
        <p:grpSpPr>
          <a:xfrm>
            <a:off x="5346700" y="5232399"/>
            <a:ext cx="292100" cy="292101"/>
            <a:chOff x="0" y="0"/>
            <a:chExt cx="292099" cy="292100"/>
          </a:xfrm>
        </p:grpSpPr>
        <p:sp>
          <p:nvSpPr>
            <p:cNvPr id="261" name="Shape 261"/>
            <p:cNvSpPr/>
            <p:nvPr/>
          </p:nvSpPr>
          <p:spPr>
            <a:xfrm>
              <a:off x="0" y="0"/>
              <a:ext cx="292100" cy="29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44478" y="43907"/>
              <a:ext cx="203715" cy="20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66" name="Group 266"/>
          <p:cNvGrpSpPr/>
          <p:nvPr/>
        </p:nvGrpSpPr>
        <p:grpSpPr>
          <a:xfrm>
            <a:off x="6083300" y="6273799"/>
            <a:ext cx="393701" cy="393701"/>
            <a:chOff x="0" y="0"/>
            <a:chExt cx="393700" cy="393700"/>
          </a:xfrm>
        </p:grpSpPr>
        <p:sp>
          <p:nvSpPr>
            <p:cNvPr id="264" name="Shape 264"/>
            <p:cNvSpPr/>
            <p:nvPr/>
          </p:nvSpPr>
          <p:spPr>
            <a:xfrm>
              <a:off x="0" y="0"/>
              <a:ext cx="393701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5" name="Shape 265"/>
            <p:cNvSpPr/>
            <p:nvPr/>
          </p:nvSpPr>
          <p:spPr>
            <a:xfrm>
              <a:off x="59949" y="59179"/>
              <a:ext cx="274573" cy="274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69" name="Group 269"/>
          <p:cNvGrpSpPr/>
          <p:nvPr/>
        </p:nvGrpSpPr>
        <p:grpSpPr>
          <a:xfrm>
            <a:off x="7073900" y="4203699"/>
            <a:ext cx="393701" cy="393701"/>
            <a:chOff x="0" y="0"/>
            <a:chExt cx="393700" cy="393700"/>
          </a:xfrm>
        </p:grpSpPr>
        <p:sp>
          <p:nvSpPr>
            <p:cNvPr id="267" name="Shape 267"/>
            <p:cNvSpPr/>
            <p:nvPr/>
          </p:nvSpPr>
          <p:spPr>
            <a:xfrm>
              <a:off x="0" y="0"/>
              <a:ext cx="393701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8" name="Shape 268"/>
            <p:cNvSpPr/>
            <p:nvPr/>
          </p:nvSpPr>
          <p:spPr>
            <a:xfrm>
              <a:off x="59949" y="59179"/>
              <a:ext cx="274573" cy="274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72" name="Group 272"/>
          <p:cNvGrpSpPr/>
          <p:nvPr/>
        </p:nvGrpSpPr>
        <p:grpSpPr>
          <a:xfrm>
            <a:off x="6197600" y="3187699"/>
            <a:ext cx="393701" cy="393701"/>
            <a:chOff x="0" y="0"/>
            <a:chExt cx="393700" cy="393700"/>
          </a:xfrm>
        </p:grpSpPr>
        <p:sp>
          <p:nvSpPr>
            <p:cNvPr id="270" name="Shape 270"/>
            <p:cNvSpPr/>
            <p:nvPr/>
          </p:nvSpPr>
          <p:spPr>
            <a:xfrm>
              <a:off x="0" y="0"/>
              <a:ext cx="393701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59949" y="59179"/>
              <a:ext cx="274573" cy="274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75" name="Group 275"/>
          <p:cNvGrpSpPr/>
          <p:nvPr/>
        </p:nvGrpSpPr>
        <p:grpSpPr>
          <a:xfrm>
            <a:off x="5880100" y="7823199"/>
            <a:ext cx="292100" cy="292101"/>
            <a:chOff x="0" y="0"/>
            <a:chExt cx="292099" cy="292100"/>
          </a:xfrm>
        </p:grpSpPr>
        <p:sp>
          <p:nvSpPr>
            <p:cNvPr id="273" name="Shape 273"/>
            <p:cNvSpPr/>
            <p:nvPr/>
          </p:nvSpPr>
          <p:spPr>
            <a:xfrm>
              <a:off x="0" y="0"/>
              <a:ext cx="292100" cy="29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44478" y="43907"/>
              <a:ext cx="203715" cy="20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76" name="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3600" y="8458200"/>
            <a:ext cx="11176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5619750" y="8278455"/>
            <a:ext cx="396292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C.</a:t>
            </a:r>
          </a:p>
        </p:txBody>
      </p:sp>
      <p:sp>
        <p:nvSpPr>
          <p:cNvPr id="278" name="Shape 278"/>
          <p:cNvSpPr/>
          <p:nvPr/>
        </p:nvSpPr>
        <p:spPr>
          <a:xfrm>
            <a:off x="6988758" y="8278455"/>
            <a:ext cx="396293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A.</a:t>
            </a:r>
          </a:p>
        </p:txBody>
      </p:sp>
      <p:sp>
        <p:nvSpPr>
          <p:cNvPr id="279" name="Shape 279"/>
          <p:cNvSpPr/>
          <p:nvPr/>
        </p:nvSpPr>
        <p:spPr>
          <a:xfrm>
            <a:off x="5619750" y="9503357"/>
            <a:ext cx="396292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O.</a:t>
            </a:r>
          </a:p>
        </p:txBody>
      </p:sp>
      <p:sp>
        <p:nvSpPr>
          <p:cNvPr id="280" name="Shape 280"/>
          <p:cNvSpPr/>
          <p:nvPr/>
        </p:nvSpPr>
        <p:spPr>
          <a:xfrm>
            <a:off x="6988758" y="9503357"/>
            <a:ext cx="396293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S.</a:t>
            </a:r>
          </a:p>
        </p:txBody>
      </p:sp>
      <p:pic>
        <p:nvPicPr>
          <p:cNvPr id="281" name="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3600" y="8458200"/>
            <a:ext cx="1117600" cy="1117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82" name="Table 282"/>
          <p:cNvGraphicFramePr/>
          <p:nvPr/>
        </p:nvGraphicFramePr>
        <p:xfrm>
          <a:off x="794823" y="2494242"/>
          <a:ext cx="3318432" cy="26352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collect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2101850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where: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skin surface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when: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1Hz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how: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MEMS - capacitance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issues: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motion artifacts, natural tremors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3" name="Table 283"/>
          <p:cNvGraphicFramePr/>
          <p:nvPr/>
        </p:nvGraphicFramePr>
        <p:xfrm>
          <a:off x="793750" y="5814229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process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epoching
noise removal
spectral analysis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4" name="Table 284"/>
          <p:cNvGraphicFramePr/>
          <p:nvPr/>
        </p:nvGraphicFramePr>
        <p:xfrm>
          <a:off x="8867217" y="2492254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extract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movement patterns</a:t>
                      </a:r>
                    </a:p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step counting</a:t>
                      </a:r>
                    </a:p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tilt/angle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85" name="Table 285"/>
          <p:cNvGraphicFramePr/>
          <p:nvPr/>
        </p:nvGraphicFramePr>
        <p:xfrm>
          <a:off x="8867217" y="5814229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understand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metabolic equivalent of task
gestures/posture
range of motion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20140221-CN-01-001_(2)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35825" y="0"/>
            <a:ext cx="14676450" cy="976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-50800" y="-50800"/>
            <a:ext cx="13144500" cy="98679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2" name="BITalino-based controller for the AR.Parrot (Gamma)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roup 291"/>
          <p:cNvGrpSpPr/>
          <p:nvPr/>
        </p:nvGrpSpPr>
        <p:grpSpPr>
          <a:xfrm>
            <a:off x="25399" y="4176004"/>
            <a:ext cx="12979401" cy="1791745"/>
            <a:chOff x="-12700" y="0"/>
            <a:chExt cx="12979400" cy="1791744"/>
          </a:xfrm>
        </p:grpSpPr>
        <p:pic>
          <p:nvPicPr>
            <p:cNvPr id="289" name="bitalino_logo_2.0_falpha-01.png"/>
            <p:cNvPicPr/>
            <p:nvPr/>
          </p:nvPicPr>
          <p:blipFill>
            <a:blip r:embed="rId2">
              <a:extLst/>
            </a:blip>
            <a:srcRect l="4623" t="11698" r="65613" b="11698"/>
            <a:stretch>
              <a:fillRect/>
            </a:stretch>
          </p:blipFill>
          <p:spPr>
            <a:xfrm>
              <a:off x="-12701" y="0"/>
              <a:ext cx="1907394" cy="1791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0" name="Screen Shot 2014-08-07 at 09.38.22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26556" y="112168"/>
              <a:ext cx="11040144" cy="1189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2" name="Shape 292"/>
          <p:cNvSpPr/>
          <p:nvPr/>
        </p:nvSpPr>
        <p:spPr>
          <a:xfrm>
            <a:off x="1964713" y="4284476"/>
            <a:ext cx="11081223" cy="1184649"/>
          </a:xfrm>
          <a:prstGeom prst="rect">
            <a:avLst/>
          </a:prstGeom>
          <a:solidFill>
            <a:srgbClr val="94BE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2857583" y="4508500"/>
            <a:ext cx="929548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I want to get physiological… now what? </a:t>
            </a:r>
          </a:p>
        </p:txBody>
      </p:sp>
    </p:spTree>
  </p:cSld>
  <p:clrMapOvr>
    <a:masterClrMapping/>
  </p:clrMapOvr>
  <p:transition spd="slow">
    <p:dissolv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BITalino (r)evolution Board BLE [front]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045" y="1318991"/>
            <a:ext cx="12314168" cy="820944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158"/>
              </a:srgbClr>
            </a:outerShdw>
          </a:effectLst>
        </p:spPr>
      </p:pic>
      <p:graphicFrame>
        <p:nvGraphicFramePr>
          <p:cNvPr id="300" name="Table 300"/>
          <p:cNvGraphicFramePr/>
          <p:nvPr/>
        </p:nvGraphicFramePr>
        <p:xfrm>
          <a:off x="4220794" y="7899444"/>
          <a:ext cx="1617458" cy="70406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17458"/>
              </a:tblGrid>
              <a:tr h="417161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BLE</a:t>
                      </a: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12700">
                      <a:solidFill>
                        <a:srgbClr val="444444"/>
                      </a:solidFill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286908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Bluetooth also available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1" name="Table 301"/>
          <p:cNvGraphicFramePr/>
          <p:nvPr/>
        </p:nvGraphicFramePr>
        <p:xfrm>
          <a:off x="5216480" y="1262234"/>
          <a:ext cx="2993098" cy="172411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496549"/>
                <a:gridCol w="1496549"/>
              </a:tblGrid>
              <a:tr h="504918">
                <a:tc gridSpan="2">
                  <a:txBody>
                    <a:bodyPr/>
                    <a:lstStyle/>
                    <a:p>
                      <a:pPr marR="96331" lvl="0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Digital-to-Analog Converter </a:t>
                      </a:r>
                      <a:r>
                        <a:rPr sz="9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(DAC)</a:t>
                      </a: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</a:tr>
              <a:tr h="1219200">
                <a:tc>
                  <a:txBody>
                    <a:bodyPr/>
                    <a:lstStyle/>
                    <a:p>
                      <a:pPr marR="96331"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3000" b="0">
                          <a:solidFill>
                            <a:srgbClr val="444444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28575">
                      <a:miter lim="400000"/>
                    </a:lnL>
                    <a:lnR w="12700">
                      <a:solidFill>
                        <a:srgbClr val="444444"/>
                      </a:solidFill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96331"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3000" b="0">
                          <a:solidFill>
                            <a:srgbClr val="444444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444444"/>
                      </a:solidFill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2" name="Table 302"/>
          <p:cNvGraphicFramePr/>
          <p:nvPr/>
        </p:nvGraphicFramePr>
        <p:xfrm>
          <a:off x="43549" y="4519199"/>
          <a:ext cx="2504213" cy="8508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04213"/>
              </a:tblGrid>
              <a:tr h="415709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Electrodermal Activity </a:t>
                      </a:r>
                      <a:r>
                        <a:rPr sz="9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(EDA)</a:t>
                      </a: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5190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sympathetic nervous system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3" name="Table 303"/>
          <p:cNvGraphicFramePr/>
          <p:nvPr/>
        </p:nvGraphicFramePr>
        <p:xfrm>
          <a:off x="29323" y="6569527"/>
          <a:ext cx="2504213" cy="8508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04213"/>
              </a:tblGrid>
              <a:tr h="415709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Electromyography</a:t>
                      </a:r>
                      <a:r>
                        <a:rPr sz="11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</a:t>
                      </a:r>
                      <a:r>
                        <a:rPr sz="9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(EMG)</a:t>
                      </a: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5190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muscle activity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4" name="Table 304"/>
          <p:cNvGraphicFramePr/>
          <p:nvPr/>
        </p:nvGraphicFramePr>
        <p:xfrm>
          <a:off x="43549" y="5535199"/>
          <a:ext cx="2504213" cy="8508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04213"/>
              </a:tblGrid>
              <a:tr h="415709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Electrocardiography </a:t>
                      </a:r>
                      <a:r>
                        <a:rPr sz="9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(ECG)</a:t>
                      </a: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5190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cardiac activity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5" name="Table 305"/>
          <p:cNvGraphicFramePr/>
          <p:nvPr/>
        </p:nvGraphicFramePr>
        <p:xfrm>
          <a:off x="7624394" y="7899444"/>
          <a:ext cx="1617458" cy="70406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17458"/>
              </a:tblGrid>
              <a:tr h="417161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Power</a:t>
                      </a:r>
                    </a:p>
                  </a:txBody>
                  <a:tcPr marL="0" marR="0" marT="0" marB="0" anchor="b" horzOverflow="overflow">
                    <a:lnL w="12700">
                      <a:solidFill>
                        <a:srgbClr val="164F86"/>
                      </a:solidFill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286908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3.7V Li-Po w/ charger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6" name="Table 306"/>
          <p:cNvGraphicFramePr/>
          <p:nvPr/>
        </p:nvGraphicFramePr>
        <p:xfrm>
          <a:off x="6651957" y="4896210"/>
          <a:ext cx="2597645" cy="471222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97645"/>
              </a:tblGrid>
              <a:tr h="4207310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3000" b="0">
                          <a:solidFill>
                            <a:srgbClr val="444444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12700">
                      <a:solidFill>
                        <a:srgbClr val="444444"/>
                      </a:solidFill>
                      <a:miter lim="400000"/>
                    </a:lnL>
                    <a:lnR w="28575"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504918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Micro-controller unit (MCU)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7" name="Table 307"/>
          <p:cNvGraphicFramePr/>
          <p:nvPr/>
        </p:nvGraphicFramePr>
        <p:xfrm>
          <a:off x="4220794" y="2159044"/>
          <a:ext cx="1617458" cy="83626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17458"/>
              </a:tblGrid>
              <a:tr h="417161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LED</a:t>
                      </a: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video camera sync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8" name="Table 308"/>
          <p:cNvGraphicFramePr/>
          <p:nvPr/>
        </p:nvGraphicFramePr>
        <p:xfrm>
          <a:off x="7624394" y="2159044"/>
          <a:ext cx="1617458" cy="836261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1617458"/>
              </a:tblGrid>
              <a:tr h="417161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Light Sensor </a:t>
                      </a:r>
                      <a:r>
                        <a:rPr sz="9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(LUX)</a:t>
                      </a:r>
                    </a:p>
                  </a:txBody>
                  <a:tcPr marL="0" marR="0" marT="0" marB="0" anchor="b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19100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computer screen sync</a:t>
                      </a:r>
                    </a:p>
                  </a:txBody>
                  <a:tcPr marL="0" marR="0" marT="0" marB="0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09" name="Table 309"/>
          <p:cNvGraphicFramePr/>
          <p:nvPr/>
        </p:nvGraphicFramePr>
        <p:xfrm>
          <a:off x="51883" y="3503199"/>
          <a:ext cx="2487546" cy="8508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87546"/>
              </a:tblGrid>
              <a:tr h="415709">
                <a:tc>
                  <a:txBody>
                    <a:bodyPr/>
                    <a:lstStyle/>
                    <a:p>
                      <a:pPr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Electroencephalography</a:t>
                      </a:r>
                      <a:r>
                        <a:rPr sz="11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</a:t>
                      </a:r>
                      <a:r>
                        <a:rPr sz="9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(EEG)</a:t>
                      </a: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5190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brain activity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10" name="Table 310"/>
          <p:cNvGraphicFramePr/>
          <p:nvPr/>
        </p:nvGraphicFramePr>
        <p:xfrm>
          <a:off x="10470249" y="4519199"/>
          <a:ext cx="2504213" cy="8508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04213"/>
              </a:tblGrid>
              <a:tr h="415709">
                <a:tc>
                  <a:txBody>
                    <a:bodyPr/>
                    <a:lstStyle/>
                    <a:p>
                      <a:pPr lvl="2" algn="r" defTabSz="1079500">
                        <a:lnSpc>
                          <a:spcPct val="110000"/>
                        </a:lnSpc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Pushbutton </a:t>
                      </a:r>
                      <a:r>
                        <a:rPr sz="9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(BTN)</a:t>
                      </a: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5190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manual event annotation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11" name="Table 311"/>
          <p:cNvGraphicFramePr/>
          <p:nvPr/>
        </p:nvGraphicFramePr>
        <p:xfrm>
          <a:off x="10456023" y="6569527"/>
          <a:ext cx="2504213" cy="8508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04213"/>
              </a:tblGrid>
              <a:tr h="415709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Accelerometer </a:t>
                      </a:r>
                      <a:r>
                        <a:rPr sz="9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(ACC)</a:t>
                      </a: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5190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motion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12" name="Table 312"/>
          <p:cNvGraphicFramePr/>
          <p:nvPr/>
        </p:nvGraphicFramePr>
        <p:xfrm>
          <a:off x="10470249" y="5535199"/>
          <a:ext cx="2504213" cy="8508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504213"/>
              </a:tblGrid>
              <a:tr h="415709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Buzzer </a:t>
                      </a:r>
                      <a:r>
                        <a:rPr sz="9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(BUZ)</a:t>
                      </a: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5190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audio feedback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13" name="Table 313"/>
          <p:cNvGraphicFramePr/>
          <p:nvPr/>
        </p:nvGraphicFramePr>
        <p:xfrm>
          <a:off x="10478582" y="3503199"/>
          <a:ext cx="2487546" cy="850899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487546"/>
              </a:tblGrid>
              <a:tr h="415709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Prototyping Board </a:t>
                      </a:r>
                      <a:r>
                        <a:rPr sz="9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(PRT)</a:t>
                      </a: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5190">
                <a:tc>
                  <a:txBody>
                    <a:bodyPr/>
                    <a:lstStyle/>
                    <a:p>
                      <a:pPr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444444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interface for custom accessories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314" name="Table 314"/>
          <p:cNvGraphicFramePr/>
          <p:nvPr/>
        </p:nvGraphicFramePr>
        <p:xfrm>
          <a:off x="4222826" y="6039210"/>
          <a:ext cx="2299001" cy="3516374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299001"/>
              </a:tblGrid>
              <a:tr h="3069910">
                <a:tc>
                  <a:txBody>
                    <a:bodyPr/>
                    <a:lstStyle/>
                    <a:p>
                      <a:pPr marR="96331" lvl="0" algn="r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3000" b="0">
                          <a:solidFill>
                            <a:srgbClr val="444444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defRPr>
                      </a:pPr>
                      <a:endParaRPr/>
                    </a:p>
                  </a:txBody>
                  <a:tcPr marL="50800" marR="50800" marT="50800" marB="50800" horzOverflow="overflow">
                    <a:lnL w="0">
                      <a:solidFill>
                        <a:srgbClr val="000000"/>
                      </a:solidFill>
                      <a:custDash/>
                      <a:miter lim="0"/>
                    </a:lnL>
                    <a:lnR w="12700">
                      <a:solidFill>
                        <a:srgbClr val="164F86"/>
                      </a:solidFill>
                      <a:miter lim="400000"/>
                    </a:lnR>
                    <a:lnT w="0">
                      <a:solidFill>
                        <a:srgbClr val="000000"/>
                      </a:solidFill>
                      <a:custDash/>
                      <a:miter lim="0"/>
                    </a:lnT>
                    <a:lnB w="12700">
                      <a:solidFill>
                        <a:srgbClr val="000000"/>
                      </a:solidFill>
                      <a:miter lim="400000"/>
                    </a:lnB>
                    <a:noFill/>
                  </a:tcPr>
                </a:tc>
              </a:tr>
              <a:tr h="446464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sz="1300" b="1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AVR ISP 6-pin header</a:t>
                      </a: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0">
                      <a:solidFill>
                        <a:srgbClr val="000000"/>
                      </a:solidFill>
                      <a:custDash/>
                      <a:miter lim="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0">
                      <a:solidFill>
                        <a:srgbClr val="000000"/>
                      </a:solidFill>
                      <a:custDash/>
                      <a:miter lim="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15" name="Shape 315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584200">
              <a:defRPr sz="1800"/>
            </a:pP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the most advanced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DiY kit for biosignals...</a:t>
            </a:r>
          </a:p>
        </p:txBody>
      </p:sp>
    </p:spTree>
  </p:cSld>
  <p:clrMapOvr>
    <a:masterClrMapping/>
  </p:clrMapOvr>
  <p:transition spd="slow">
    <p:dissolv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there’s free </a:t>
            </a: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software to go with it 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as well</a:t>
            </a:r>
          </a:p>
        </p:txBody>
      </p:sp>
      <p:pic>
        <p:nvPicPr>
          <p:cNvPr id="318" name="Screen Shot 2015-03-11 at 09.11.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2380" y="3735075"/>
            <a:ext cx="7352332" cy="5962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9" name="Screen Shot 2015-03-11 at 08.23.5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412" y="1110093"/>
            <a:ext cx="7352331" cy="59627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programming</a:t>
            </a: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APIs</a:t>
            </a:r>
          </a:p>
        </p:txBody>
      </p:sp>
      <p:pic>
        <p:nvPicPr>
          <p:cNvPr id="322" name="api-androi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6321" y="3272532"/>
            <a:ext cx="3048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3" name="api-arduin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6321" y="4816450"/>
            <a:ext cx="3048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api-ccc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14900" y="2510532"/>
            <a:ext cx="3048000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api-java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295900" y="4003377"/>
            <a:ext cx="3048000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api-raspberrypi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670478" y="4784427"/>
            <a:ext cx="3048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api-matlab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670478" y="3285232"/>
            <a:ext cx="3048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api-labview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8670478" y="6277272"/>
            <a:ext cx="3048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9" name="api-unity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326633" y="5496222"/>
            <a:ext cx="3048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0" name="api-python.pn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286321" y="6360368"/>
            <a:ext cx="3048001" cy="10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31" name="api-visualc.png"/>
          <p:cNvPicPr/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5295900" y="6989067"/>
            <a:ext cx="3048000" cy="10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/>
        </p:nvSpPr>
        <p:spPr>
          <a:xfrm>
            <a:off x="-50800" y="-50800"/>
            <a:ext cx="13144500" cy="98679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339" name="H3DPW [screenshot]-filter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6273"/>
            <a:ext cx="13004800" cy="8276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10014820_519514134819167_2742099875486712968_o3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9016" y="6091856"/>
            <a:ext cx="1686768" cy="22566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-50800" y="-50800"/>
            <a:ext cx="13144500" cy="98679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343" name="EIM [screenshot]-filtered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" y="589965"/>
            <a:ext cx="13004800" cy="85736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ChomikImage.aspx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0564" y="6875326"/>
            <a:ext cx="2163671" cy="900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1937432" y="3551884"/>
            <a:ext cx="9119484" cy="26371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lnSpc>
                <a:spcPct val="90000"/>
              </a:lnSpc>
              <a:defRPr sz="1800"/>
            </a:pPr>
            <a:r>
              <a:rPr lang="pt-PT" sz="12600" dirty="0" smtClean="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Manuel Rocha</a:t>
            </a:r>
            <a:endParaRPr sz="3900" dirty="0">
              <a:solidFill>
                <a:srgbClr val="535353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lvl="0" algn="ctr" defTabSz="584200">
              <a:lnSpc>
                <a:spcPct val="90000"/>
              </a:lnSpc>
              <a:defRPr sz="1800"/>
            </a:pPr>
            <a:r>
              <a:rPr lang="pt-PT" sz="5700" dirty="0" smtClean="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Consultor e Programador IT</a:t>
            </a:r>
            <a:endParaRPr sz="5700" dirty="0">
              <a:solidFill>
                <a:srgbClr val="535353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</p:txBody>
      </p:sp>
      <p:pic>
        <p:nvPicPr>
          <p:cNvPr id="4" name="pasted-image.tif"/>
          <p:cNvPicPr/>
          <p:nvPr/>
        </p:nvPicPr>
        <p:blipFill>
          <a:blip r:embed="rId2">
            <a:extLst/>
          </a:blip>
          <a:srcRect r="51187"/>
          <a:stretch>
            <a:fillRect/>
          </a:stretch>
        </p:blipFill>
        <p:spPr>
          <a:xfrm>
            <a:off x="83998" y="8952892"/>
            <a:ext cx="376383" cy="34312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6" name="Shape 88"/>
          <p:cNvSpPr/>
          <p:nvPr/>
        </p:nvSpPr>
        <p:spPr>
          <a:xfrm>
            <a:off x="484112" y="8937254"/>
            <a:ext cx="2691442" cy="37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800" u="sng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  <a:hlinkClick r:id="rId3"/>
              </a:defRPr>
            </a:lvl1pPr>
          </a:lstStyle>
          <a:p>
            <a:pPr lvl="0">
              <a:defRPr u="none">
                <a:solidFill>
                  <a:srgbClr val="000000"/>
                </a:solidFill>
              </a:defRPr>
            </a:pPr>
            <a:r>
              <a:rPr u="sng" dirty="0" smtClean="0">
                <a:solidFill>
                  <a:srgbClr val="535353"/>
                </a:solidFill>
                <a:hlinkClick r:id="rId3"/>
              </a:rPr>
              <a:t>facebook.com/</a:t>
            </a:r>
            <a:r>
              <a:rPr lang="pt-PT" u="sng" dirty="0" smtClean="0">
                <a:solidFill>
                  <a:srgbClr val="535353"/>
                </a:solidFill>
                <a:hlinkClick r:id="rId3"/>
              </a:rPr>
              <a:t>rocha.manuel</a:t>
            </a:r>
            <a:endParaRPr u="sng" dirty="0">
              <a:solidFill>
                <a:srgbClr val="535353"/>
              </a:solidFill>
              <a:hlinkClick r:id="rId3"/>
            </a:endParaRPr>
          </a:p>
        </p:txBody>
      </p:sp>
    </p:spTree>
  </p:cSld>
  <p:clrMapOvr>
    <a:masterClrMapping/>
  </p:clrMapOvr>
  <p:transition spd="slow">
    <p:dissolv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bitalino_logo_2.0_falpha-01.png"/>
          <p:cNvPicPr/>
          <p:nvPr/>
        </p:nvPicPr>
        <p:blipFill>
          <a:blip r:embed="rId2">
            <a:extLst/>
          </a:blip>
          <a:srcRect l="4623" t="11698" r="65613" b="11698"/>
          <a:stretch>
            <a:fillRect/>
          </a:stretch>
        </p:blipFill>
        <p:spPr>
          <a:xfrm>
            <a:off x="25399" y="4176003"/>
            <a:ext cx="1907394" cy="1791746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Shape 350"/>
          <p:cNvSpPr/>
          <p:nvPr/>
        </p:nvSpPr>
        <p:spPr>
          <a:xfrm>
            <a:off x="1964713" y="4284476"/>
            <a:ext cx="11081223" cy="1184649"/>
          </a:xfrm>
          <a:prstGeom prst="rect">
            <a:avLst/>
          </a:prstGeom>
          <a:solidFill>
            <a:srgbClr val="94BE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51" name="Shape 351"/>
          <p:cNvSpPr/>
          <p:nvPr/>
        </p:nvSpPr>
        <p:spPr>
          <a:xfrm>
            <a:off x="6415431" y="4508500"/>
            <a:ext cx="217978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hands-on</a:t>
            </a:r>
          </a:p>
        </p:txBody>
      </p:sp>
    </p:spTree>
  </p:cSld>
  <p:clrMapOvr>
    <a:masterClrMapping/>
  </p:clrMapOvr>
  <p:transition spd="slow">
    <p:dissolv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/>
          <p:nvPr/>
        </p:nvSpPr>
        <p:spPr>
          <a:xfrm>
            <a:off x="1645511" y="8235949"/>
            <a:ext cx="966470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real-time sampling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and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conversion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of the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analog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sensor outputs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to a digital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representation</a:t>
            </a:r>
          </a:p>
        </p:txBody>
      </p:sp>
      <p:pic>
        <p:nvPicPr>
          <p:cNvPr id="354" name="BITalino (r)evolution Board BLE [front]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677" y="772077"/>
            <a:ext cx="12314168" cy="820944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158"/>
              </a:srgbClr>
            </a:outerShdw>
          </a:effectLst>
        </p:spPr>
      </p:pic>
      <p:sp>
        <p:nvSpPr>
          <p:cNvPr id="355" name="Shape 355"/>
          <p:cNvSpPr/>
          <p:nvPr/>
        </p:nvSpPr>
        <p:spPr>
          <a:xfrm>
            <a:off x="871831" y="1485086"/>
            <a:ext cx="11303001" cy="6311901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356" name="BITalino (r)evolution Board BLE [front].png"/>
          <p:cNvPicPr/>
          <p:nvPr/>
        </p:nvPicPr>
        <p:blipFill>
          <a:blip r:embed="rId2">
            <a:extLst/>
          </a:blip>
          <a:srcRect l="38964" t="32986" r="39375" b="50429"/>
          <a:stretch>
            <a:fillRect/>
          </a:stretch>
        </p:blipFill>
        <p:spPr>
          <a:xfrm>
            <a:off x="5425830" y="3480104"/>
            <a:ext cx="2667228" cy="1361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/>
          <p:nvPr/>
        </p:nvSpPr>
        <p:spPr>
          <a:xfrm>
            <a:off x="5205563" y="3448050"/>
            <a:ext cx="2583217" cy="284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4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CAN WE</a:t>
            </a:r>
          </a:p>
          <a:p>
            <a:pPr lvl="0" algn="ctr" defTabSz="584200">
              <a:defRPr sz="1800"/>
            </a:pPr>
            <a:r>
              <a:rPr sz="4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UPLOAD</a:t>
            </a:r>
          </a:p>
          <a:p>
            <a:pPr lvl="0" algn="ctr" defTabSz="584200">
              <a:defRPr sz="1800"/>
            </a:pPr>
            <a:r>
              <a:rPr sz="3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OUR OWN</a:t>
            </a:r>
          </a:p>
          <a:p>
            <a:pPr lvl="0" algn="ctr" defTabSz="584200">
              <a:defRPr sz="1800"/>
            </a:pPr>
            <a:r>
              <a:rPr sz="6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CODE?</a:t>
            </a:r>
          </a:p>
        </p:txBody>
      </p:sp>
    </p:spTree>
  </p:cSld>
  <p:clrMapOvr>
    <a:masterClrMapping/>
  </p:clrMapOvr>
  <p:transition>
    <p:dissolv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BITalino (r)evolution Board BLE [front]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677" y="772077"/>
            <a:ext cx="12314168" cy="820944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158"/>
              </a:srgbClr>
            </a:outerShdw>
          </a:effectLst>
        </p:spPr>
      </p:pic>
      <p:sp>
        <p:nvSpPr>
          <p:cNvPr id="361" name="Shape 361"/>
          <p:cNvSpPr/>
          <p:nvPr/>
        </p:nvSpPr>
        <p:spPr>
          <a:xfrm>
            <a:off x="871831" y="1485086"/>
            <a:ext cx="11303001" cy="6311901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62" name="Shape 362"/>
          <p:cNvSpPr/>
          <p:nvPr/>
        </p:nvSpPr>
        <p:spPr>
          <a:xfrm>
            <a:off x="5395056" y="3497267"/>
            <a:ext cx="2694768" cy="135479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63" name="Shape 363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yes, but </a:t>
            </a: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may be easier to use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an Arduino</a:t>
            </a:r>
          </a:p>
        </p:txBody>
      </p:sp>
      <p:pic>
        <p:nvPicPr>
          <p:cNvPr id="364" name="ArduinoProMini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34499" y="3495195"/>
            <a:ext cx="2415882" cy="1358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/>
        </p:nvSpPr>
        <p:spPr>
          <a:xfrm>
            <a:off x="5154816" y="3486150"/>
            <a:ext cx="2684711" cy="2768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7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HOW</a:t>
            </a:r>
          </a:p>
          <a:p>
            <a:pPr lvl="0" algn="ctr" defTabSz="584200">
              <a:defRPr sz="1800"/>
            </a:pPr>
            <a:r>
              <a:rPr sz="55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ABOUT</a:t>
            </a:r>
          </a:p>
          <a:p>
            <a:pPr lvl="0" algn="ctr" defTabSz="584200">
              <a:defRPr sz="1800"/>
            </a:pPr>
            <a:r>
              <a:rPr sz="3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STANDALONE</a:t>
            </a:r>
          </a:p>
          <a:p>
            <a:pPr lvl="0" algn="ctr" defTabSz="584200">
              <a:defRPr sz="1800"/>
            </a:pPr>
            <a:r>
              <a:rPr sz="2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APPLICATIONS?</a:t>
            </a:r>
          </a:p>
        </p:txBody>
      </p:sp>
    </p:spTree>
  </p:cSld>
  <p:clrMapOvr>
    <a:masterClrMapping/>
  </p:clrMapOvr>
  <p:transition>
    <p:dissolv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roup 379"/>
          <p:cNvGrpSpPr/>
          <p:nvPr/>
        </p:nvGrpSpPr>
        <p:grpSpPr>
          <a:xfrm>
            <a:off x="1409700" y="762000"/>
            <a:ext cx="11430000" cy="8915400"/>
            <a:chOff x="0" y="0"/>
            <a:chExt cx="11430000" cy="8915400"/>
          </a:xfrm>
        </p:grpSpPr>
        <p:grpSp>
          <p:nvGrpSpPr>
            <p:cNvPr id="374" name="Group 374"/>
            <p:cNvGrpSpPr/>
            <p:nvPr/>
          </p:nvGrpSpPr>
          <p:grpSpPr>
            <a:xfrm>
              <a:off x="0" y="0"/>
              <a:ext cx="11430000" cy="8915400"/>
              <a:chOff x="0" y="0"/>
              <a:chExt cx="11430000" cy="8915400"/>
            </a:xfrm>
          </p:grpSpPr>
          <p:grpSp>
            <p:nvGrpSpPr>
              <p:cNvPr id="371" name="Group 371"/>
              <p:cNvGrpSpPr/>
              <p:nvPr/>
            </p:nvGrpSpPr>
            <p:grpSpPr>
              <a:xfrm>
                <a:off x="0" y="0"/>
                <a:ext cx="11430000" cy="8915400"/>
                <a:chOff x="0" y="0"/>
                <a:chExt cx="11430000" cy="8915400"/>
              </a:xfrm>
            </p:grpSpPr>
            <p:pic>
              <p:nvPicPr>
                <p:cNvPr id="368" name="web-background-01-anatomia-alternativo-01.original.png"/>
                <p:cNvPicPr/>
                <p:nvPr/>
              </p:nvPicPr>
              <p:blipFill>
                <a:blip r:embed="rId2">
                  <a:extLst/>
                </a:blip>
                <a:srcRect l="1222" t="20000" r="21888"/>
                <a:stretch>
                  <a:fillRect/>
                </a:stretch>
              </p:blipFill>
              <p:spPr>
                <a:xfrm>
                  <a:off x="114300" y="0"/>
                  <a:ext cx="8788400" cy="15240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69" name="web-background-02-anatomia.original.png"/>
                <p:cNvPicPr/>
                <p:nvPr/>
              </p:nvPicPr>
              <p:blipFill>
                <a:blip r:embed="rId3">
                  <a:extLst/>
                </a:blip>
                <a:stretch>
                  <a:fillRect/>
                </a:stretch>
              </p:blipFill>
              <p:spPr>
                <a:xfrm>
                  <a:off x="0" y="1524000"/>
                  <a:ext cx="11430000" cy="52197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70" name="web-background-03-anatomia.original.png"/>
                <p:cNvPicPr/>
                <p:nvPr/>
              </p:nvPicPr>
              <p:blipFill>
                <a:blip r:embed="rId4">
                  <a:extLst/>
                </a:blip>
                <a:srcRect l="22444" r="66000" b="53658"/>
                <a:stretch>
                  <a:fillRect/>
                </a:stretch>
              </p:blipFill>
              <p:spPr>
                <a:xfrm>
                  <a:off x="2552700" y="6743700"/>
                  <a:ext cx="1320800" cy="217170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372" name="web-background-02-anatomia.original.png"/>
              <p:cNvPicPr/>
              <p:nvPr/>
            </p:nvPicPr>
            <p:blipFill>
              <a:blip r:embed="rId3">
                <a:extLst/>
              </a:blip>
              <a:srcRect l="60777" t="243" r="22777" b="84184"/>
              <a:stretch>
                <a:fillRect/>
              </a:stretch>
            </p:blipFill>
            <p:spPr>
              <a:xfrm>
                <a:off x="8851900" y="1536700"/>
                <a:ext cx="1879600" cy="812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373" name="web-background-02-anatomia.original.png"/>
              <p:cNvPicPr/>
              <p:nvPr/>
            </p:nvPicPr>
            <p:blipFill>
              <a:blip r:embed="rId3">
                <a:extLst/>
              </a:blip>
              <a:srcRect l="60777" t="243" r="22777" b="84184"/>
              <a:stretch>
                <a:fillRect/>
              </a:stretch>
            </p:blipFill>
            <p:spPr>
              <a:xfrm>
                <a:off x="9461500" y="1536700"/>
                <a:ext cx="1879600" cy="812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375" name="web-background-02-anatomia.original.png"/>
            <p:cNvPicPr/>
            <p:nvPr/>
          </p:nvPicPr>
          <p:blipFill>
            <a:blip r:embed="rId3">
              <a:extLst/>
            </a:blip>
            <a:srcRect l="46666" t="79318" r="43555"/>
            <a:stretch>
              <a:fillRect/>
            </a:stretch>
          </p:blipFill>
          <p:spPr>
            <a:xfrm>
              <a:off x="5842000" y="5664200"/>
              <a:ext cx="1117600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6" name="web-background-02-anatomia.original.png"/>
            <p:cNvPicPr/>
            <p:nvPr/>
          </p:nvPicPr>
          <p:blipFill>
            <a:blip r:embed="rId3">
              <a:extLst/>
            </a:blip>
            <a:srcRect l="46666" t="79318" r="43555"/>
            <a:stretch>
              <a:fillRect/>
            </a:stretch>
          </p:blipFill>
          <p:spPr>
            <a:xfrm>
              <a:off x="6350000" y="5664200"/>
              <a:ext cx="1117600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7" name="web-background-02-anatomia.original.png"/>
            <p:cNvPicPr/>
            <p:nvPr/>
          </p:nvPicPr>
          <p:blipFill>
            <a:blip r:embed="rId3">
              <a:extLst/>
            </a:blip>
            <a:srcRect l="46666" t="79318" r="43555"/>
            <a:stretch>
              <a:fillRect/>
            </a:stretch>
          </p:blipFill>
          <p:spPr>
            <a:xfrm>
              <a:off x="7239000" y="5664200"/>
              <a:ext cx="1117600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8" name="web-background-02-anatomia.original.png"/>
            <p:cNvPicPr/>
            <p:nvPr/>
          </p:nvPicPr>
          <p:blipFill>
            <a:blip r:embed="rId3">
              <a:extLst/>
            </a:blip>
            <a:srcRect l="46666" t="79318" r="43555"/>
            <a:stretch>
              <a:fillRect/>
            </a:stretch>
          </p:blipFill>
          <p:spPr>
            <a:xfrm>
              <a:off x="7772400" y="5664200"/>
              <a:ext cx="1117600" cy="10795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80" name="Shape 380"/>
          <p:cNvSpPr/>
          <p:nvPr/>
        </p:nvSpPr>
        <p:spPr>
          <a:xfrm>
            <a:off x="4883150" y="2711450"/>
            <a:ext cx="3327400" cy="3327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381" name="Shape 381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maybe easier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with a 3</a:t>
            </a:r>
            <a:r>
              <a:rPr sz="3900" baseline="31999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rd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party system</a:t>
            </a:r>
          </a:p>
        </p:txBody>
      </p:sp>
      <p:pic>
        <p:nvPicPr>
          <p:cNvPr id="382" name="BITalino (r)evolution Board BLE [front]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180942" y="2131211"/>
            <a:ext cx="6731816" cy="4487878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158"/>
              </a:srgbClr>
            </a:outerShdw>
          </a:effectLst>
        </p:spPr>
      </p:pic>
      <p:pic>
        <p:nvPicPr>
          <p:cNvPr id="383" name="0000043_aluminum-heatsink-for-raspberry-pi-model-b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44025" y="5903388"/>
            <a:ext cx="5740577" cy="3087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4" name="Electronics-DIY-Arduino-UNO-Revision-Board-with-USB-Cable-1_10-402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08994" y="847775"/>
            <a:ext cx="3098778" cy="2236205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7" name="Group 387"/>
          <p:cNvGrpSpPr/>
          <p:nvPr/>
        </p:nvGrpSpPr>
        <p:grpSpPr>
          <a:xfrm>
            <a:off x="-1029107" y="5928511"/>
            <a:ext cx="6731816" cy="4487878"/>
            <a:chOff x="0" y="0"/>
            <a:chExt cx="6731814" cy="4487876"/>
          </a:xfrm>
        </p:grpSpPr>
        <p:pic>
          <p:nvPicPr>
            <p:cNvPr id="385" name="BITalino (r)evolution Board BLE [front]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731815" cy="4487877"/>
            </a:xfrm>
            <a:prstGeom prst="rect">
              <a:avLst/>
            </a:prstGeom>
            <a:ln w="12700" cap="flat">
              <a:noFill/>
              <a:miter lim="400000"/>
            </a:ln>
            <a:effectLst>
              <a:outerShdw blurRad="63500" dist="25400" dir="5400000" rotWithShape="0">
                <a:srgbClr val="000000">
                  <a:alpha val="50158"/>
                </a:srgbClr>
              </a:outerShdw>
            </a:effectLst>
          </p:spPr>
        </p:pic>
        <p:sp>
          <p:nvSpPr>
            <p:cNvPr id="386" name="Shape 386"/>
            <p:cNvSpPr/>
            <p:nvPr/>
          </p:nvSpPr>
          <p:spPr>
            <a:xfrm>
              <a:off x="2606194" y="1489785"/>
              <a:ext cx="1473156" cy="740627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584200">
                <a:defRPr sz="3600">
                  <a:solidFill>
                    <a:srgbClr val="FFFFFF"/>
                  </a:solidFill>
                  <a:latin typeface="Gill Sans Light"/>
                  <a:ea typeface="Gill Sans Light"/>
                  <a:cs typeface="Gill Sans Light"/>
                  <a:sym typeface="Gill Sans Light"/>
                </a:defRPr>
              </a:pPr>
              <a:endParaRPr/>
            </a:p>
          </p:txBody>
        </p:sp>
      </p:grpSp>
    </p:spTree>
  </p:cSld>
  <p:clrMapOvr>
    <a:masterClrMapping/>
  </p:clrMapOvr>
  <p:transition>
    <p:dissolv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/>
          <p:nvPr/>
        </p:nvSpPr>
        <p:spPr>
          <a:xfrm>
            <a:off x="1950311" y="8235949"/>
            <a:ext cx="9055101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3.3V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and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1.65V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regulated power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supply, with battery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charger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and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voltage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information</a:t>
            </a:r>
          </a:p>
        </p:txBody>
      </p:sp>
      <p:pic>
        <p:nvPicPr>
          <p:cNvPr id="390" name="BITalino (r)evolution Board BLE [front]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677" y="772077"/>
            <a:ext cx="12314168" cy="820944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158"/>
              </a:srgbClr>
            </a:outerShdw>
          </a:effectLst>
        </p:spPr>
      </p:pic>
      <p:sp>
        <p:nvSpPr>
          <p:cNvPr id="391" name="Shape 391"/>
          <p:cNvSpPr/>
          <p:nvPr/>
        </p:nvSpPr>
        <p:spPr>
          <a:xfrm>
            <a:off x="871831" y="1485086"/>
            <a:ext cx="11303001" cy="6311901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392" name="BITalino (r)evolution Board BLE [front].png"/>
          <p:cNvPicPr/>
          <p:nvPr/>
        </p:nvPicPr>
        <p:blipFill>
          <a:blip r:embed="rId2">
            <a:extLst/>
          </a:blip>
          <a:srcRect l="49174" t="56308" r="39432" b="20291"/>
          <a:stretch>
            <a:fillRect/>
          </a:stretch>
        </p:blipFill>
        <p:spPr>
          <a:xfrm>
            <a:off x="6683130" y="5394695"/>
            <a:ext cx="1402916" cy="1921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/>
          <p:nvPr/>
        </p:nvSpPr>
        <p:spPr>
          <a:xfrm>
            <a:off x="5157135" y="3498850"/>
            <a:ext cx="2680073" cy="2743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4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WHAT IS</a:t>
            </a:r>
          </a:p>
          <a:p>
            <a:pPr lvl="0" algn="ctr" defTabSz="584200">
              <a:defRPr sz="1800"/>
            </a:pPr>
            <a:r>
              <a:rPr sz="32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THE BATTERY</a:t>
            </a:r>
          </a:p>
          <a:p>
            <a:pPr lvl="0" algn="ctr" defTabSz="584200">
              <a:defRPr sz="1800"/>
            </a:pPr>
            <a:r>
              <a:rPr sz="101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LIFE?</a:t>
            </a:r>
          </a:p>
        </p:txBody>
      </p:sp>
    </p:spTree>
  </p:cSld>
  <p:clrMapOvr>
    <a:masterClrMapping/>
  </p:clrMapOvr>
  <p:transition>
    <p:dissolv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Batt2AJST-01-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0" y="5537200"/>
            <a:ext cx="5359400" cy="5359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00731-02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49750" y="590550"/>
            <a:ext cx="3695700" cy="3695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8" name="10718-03d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21536213">
            <a:off x="3936689" y="3505738"/>
            <a:ext cx="4057877" cy="1891173"/>
          </a:xfrm>
          <a:prstGeom prst="rect">
            <a:avLst/>
          </a:prstGeom>
          <a:ln w="12700">
            <a:miter lim="400000"/>
          </a:ln>
        </p:spPr>
      </p:pic>
      <p:sp>
        <p:nvSpPr>
          <p:cNvPr id="399" name="Shape 399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~10h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with included battery</a:t>
            </a:r>
          </a:p>
        </p:txBody>
      </p:sp>
    </p:spTree>
  </p:cSld>
  <p:clrMapOvr>
    <a:masterClrMapping/>
  </p:clrMapOvr>
  <p:transition>
    <p:dissolv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/>
          <p:nvPr/>
        </p:nvSpPr>
        <p:spPr>
          <a:xfrm>
            <a:off x="1861411" y="8242300"/>
            <a:ext cx="9232901" cy="1079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interchangeable Bluetooth communication interface with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115.2k bps transfer rate</a:t>
            </a:r>
          </a:p>
        </p:txBody>
      </p:sp>
      <p:pic>
        <p:nvPicPr>
          <p:cNvPr id="402" name="BITalino (r)evolution Board BLE [front]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7677" y="772077"/>
            <a:ext cx="12314168" cy="820944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158"/>
              </a:srgbClr>
            </a:outerShdw>
          </a:effectLst>
        </p:spPr>
      </p:pic>
      <p:sp>
        <p:nvSpPr>
          <p:cNvPr id="403" name="Shape 403"/>
          <p:cNvSpPr/>
          <p:nvPr/>
        </p:nvSpPr>
        <p:spPr>
          <a:xfrm>
            <a:off x="871831" y="1485086"/>
            <a:ext cx="11303001" cy="6311901"/>
          </a:xfrm>
          <a:prstGeom prst="rect">
            <a:avLst/>
          </a:prstGeom>
          <a:solidFill>
            <a:srgbClr val="FFFFFF">
              <a:alpha val="70000"/>
            </a:srgb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404" name="BITalino (r)evolution Board BLE [front].png"/>
          <p:cNvPicPr/>
          <p:nvPr/>
        </p:nvPicPr>
        <p:blipFill>
          <a:blip r:embed="rId2">
            <a:extLst/>
          </a:blip>
          <a:srcRect l="38964" t="60368" r="50532" b="20755"/>
          <a:stretch>
            <a:fillRect/>
          </a:stretch>
        </p:blipFill>
        <p:spPr>
          <a:xfrm>
            <a:off x="5425830" y="5728004"/>
            <a:ext cx="1293313" cy="1549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5121450" y="3587750"/>
            <a:ext cx="2751443" cy="256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lnSpc>
                <a:spcPct val="90000"/>
              </a:lnSpc>
              <a:defRPr sz="1800"/>
            </a:pPr>
            <a:r>
              <a:rPr sz="12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BIO</a:t>
            </a:r>
            <a:endParaRPr sz="3900">
              <a:solidFill>
                <a:srgbClr val="535353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lvl="0" algn="ctr" defTabSz="584200">
              <a:lnSpc>
                <a:spcPct val="90000"/>
              </a:lnSpc>
              <a:defRPr sz="1800"/>
            </a:pPr>
            <a:r>
              <a:rPr sz="57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1712887111"/>
      </p:ext>
    </p:extLst>
  </p:cSld>
  <p:clrMapOvr>
    <a:masterClrMapping/>
  </p:clrMapOvr>
  <p:transition spd="slow">
    <p:dissolv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/>
        </p:nvSpPr>
        <p:spPr>
          <a:xfrm>
            <a:off x="5172675" y="2692400"/>
            <a:ext cx="2648993" cy="4356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6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WHAT</a:t>
            </a:r>
          </a:p>
          <a:p>
            <a:pPr lvl="0" algn="ctr" defTabSz="584200">
              <a:defRPr sz="1800"/>
            </a:pPr>
            <a:r>
              <a:rPr sz="5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OTHER</a:t>
            </a:r>
          </a:p>
          <a:p>
            <a:pPr lvl="0" algn="ctr" defTabSz="584200">
              <a:defRPr sz="1800"/>
            </a:pPr>
            <a:r>
              <a:rPr sz="35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INTERFACES</a:t>
            </a:r>
          </a:p>
          <a:p>
            <a:pPr lvl="0" algn="ctr" defTabSz="584200">
              <a:defRPr sz="1800"/>
            </a:pPr>
            <a:r>
              <a:rPr sz="4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CAN YOU</a:t>
            </a:r>
          </a:p>
          <a:p>
            <a:pPr lvl="0" algn="ctr" defTabSz="584200">
              <a:defRPr sz="1800"/>
            </a:pPr>
            <a:r>
              <a:rPr sz="96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USE?</a:t>
            </a:r>
          </a:p>
        </p:txBody>
      </p:sp>
    </p:spTree>
  </p:cSld>
  <p:clrMapOvr>
    <a:masterClrMapping/>
  </p:clrMapOvr>
  <p:transition>
    <p:dissolv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hot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5600700"/>
            <a:ext cx="13004800" cy="173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hape 409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any </a:t>
            </a:r>
            <a:r>
              <a:rPr sz="3900" b="1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UART-compatible</a:t>
            </a:r>
            <a:r>
              <a:rPr sz="39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adapter or device</a:t>
            </a:r>
          </a:p>
        </p:txBody>
      </p:sp>
      <p:sp>
        <p:nvSpPr>
          <p:cNvPr id="410" name="Shape 410"/>
          <p:cNvSpPr/>
          <p:nvPr/>
        </p:nvSpPr>
        <p:spPr>
          <a:xfrm>
            <a:off x="393700" y="8978900"/>
            <a:ext cx="105156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400" u="sng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  <a:hlinkClick r:id="rId3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3"/>
              </a:rPr>
              <a:t>https://www.how.do/guide/bitalino-usb-interfaces</a:t>
            </a:r>
          </a:p>
        </p:txBody>
      </p:sp>
    </p:spTree>
  </p:cSld>
  <p:clrMapOvr>
    <a:masterClrMapping/>
  </p:clrMapOvr>
  <p:transition>
    <p:dissolv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/>
          <p:nvPr/>
        </p:nvSpPr>
        <p:spPr>
          <a:xfrm>
            <a:off x="0" y="0"/>
            <a:ext cx="13055600" cy="97536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413" name="x-high-voltage-warning.svg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73367" y="2195247"/>
            <a:ext cx="5255440" cy="4598511"/>
          </a:xfrm>
          <a:prstGeom prst="rect">
            <a:avLst/>
          </a:prstGeom>
          <a:ln w="12700">
            <a:miter lim="400000"/>
          </a:ln>
        </p:spPr>
      </p:pic>
      <p:sp>
        <p:nvSpPr>
          <p:cNvPr id="414" name="Shape 414"/>
          <p:cNvSpPr/>
          <p:nvPr/>
        </p:nvSpPr>
        <p:spPr>
          <a:xfrm>
            <a:off x="393700" y="8978900"/>
            <a:ext cx="105156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4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400">
                <a:solidFill>
                  <a:srgbClr val="FFFFFF"/>
                </a:solidFill>
              </a:rPr>
              <a:t>G. Mathew. “Medical Devices Isolation: How Safe is Safe Enough,”  Wipro Technologies,  White Paper. 2002.</a:t>
            </a:r>
          </a:p>
        </p:txBody>
      </p:sp>
      <p:sp>
        <p:nvSpPr>
          <p:cNvPr id="415" name="Shape 415"/>
          <p:cNvSpPr/>
          <p:nvPr/>
        </p:nvSpPr>
        <p:spPr>
          <a:xfrm>
            <a:off x="89761" y="7391400"/>
            <a:ext cx="12877801" cy="977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31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MAKE SURE YOU ARE </a:t>
            </a:r>
            <a:r>
              <a:rPr sz="3100" b="1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DIRECTLY</a:t>
            </a:r>
            <a:r>
              <a:rPr sz="31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AND </a:t>
            </a:r>
            <a:r>
              <a:rPr sz="3100" b="1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INDIRECTLY DECOUPLED</a:t>
            </a:r>
            <a:r>
              <a:rPr sz="31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  <a:r>
              <a:rPr sz="27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FROM A </a:t>
            </a:r>
            <a:r>
              <a:rPr sz="2700" b="1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HIGH VOLTAGE SOURCE</a:t>
            </a:r>
            <a:r>
              <a:rPr sz="27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WHEN USING LOW IMPEDANCE SENSORS</a:t>
            </a:r>
          </a:p>
        </p:txBody>
      </p:sp>
    </p:spTree>
  </p:cSld>
  <p:clrMapOvr>
    <a:masterClrMapping/>
  </p:clrMapOvr>
  <p:transition>
    <p:dissolv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/>
          <p:nvPr/>
        </p:nvSpPr>
        <p:spPr>
          <a:xfrm>
            <a:off x="5126241" y="2463800"/>
            <a:ext cx="2741861" cy="4813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9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ANY</a:t>
            </a:r>
          </a:p>
          <a:p>
            <a:pPr lvl="0" algn="ctr" defTabSz="584200">
              <a:defRPr sz="1800"/>
            </a:pPr>
            <a:r>
              <a:rPr sz="35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ACCESSORY</a:t>
            </a:r>
          </a:p>
          <a:p>
            <a:pPr lvl="0" algn="ctr" defTabSz="584200">
              <a:defRPr sz="1800"/>
            </a:pPr>
            <a:r>
              <a:rPr sz="245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WITH A VOLTAGE</a:t>
            </a:r>
          </a:p>
          <a:p>
            <a:pPr lvl="0" algn="ctr" defTabSz="584200">
              <a:defRPr sz="1800"/>
            </a:pPr>
            <a:r>
              <a:rPr sz="4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OUTPUT</a:t>
            </a:r>
          </a:p>
          <a:p>
            <a:pPr lvl="0" algn="ctr" defTabSz="584200">
              <a:defRPr sz="1800"/>
            </a:pPr>
            <a:r>
              <a:rPr sz="55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CAN BE</a:t>
            </a:r>
          </a:p>
          <a:p>
            <a:pPr lvl="0" algn="ctr" defTabSz="584200">
              <a:defRPr sz="1800"/>
            </a:pPr>
            <a:r>
              <a:rPr sz="7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USED!</a:t>
            </a:r>
          </a:p>
        </p:txBody>
      </p:sp>
    </p:spTree>
  </p:cSld>
  <p:clrMapOvr>
    <a:masterClrMapping/>
  </p:clrMapOvr>
  <p:transition>
    <p:dissolv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photo 2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420" name="Shape 420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analog </a:t>
            </a:r>
            <a:r>
              <a:rPr sz="3900" b="1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temperature</a:t>
            </a:r>
            <a:r>
              <a:rPr sz="39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sensor</a:t>
            </a:r>
          </a:p>
        </p:txBody>
      </p:sp>
      <p:sp>
        <p:nvSpPr>
          <p:cNvPr id="421" name="Shape 421"/>
          <p:cNvSpPr/>
          <p:nvPr/>
        </p:nvSpPr>
        <p:spPr>
          <a:xfrm>
            <a:off x="393700" y="8978900"/>
            <a:ext cx="105156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400" u="sng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  <a:hlinkClick r:id="rId3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3"/>
              </a:rPr>
              <a:t>https://www.how.do/guide/bitalino-a-tmp36-sensor</a:t>
            </a:r>
          </a:p>
        </p:txBody>
      </p:sp>
    </p:spTree>
  </p:cSld>
  <p:clrMapOvr>
    <a:masterClrMapping/>
  </p:clrMapOvr>
  <p:transition>
    <p:dissolv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photo 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4064000"/>
            <a:ext cx="13004800" cy="17335500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hape 424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 b="1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tilt switch</a:t>
            </a:r>
            <a:r>
              <a:rPr sz="39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on a digital input</a:t>
            </a:r>
          </a:p>
        </p:txBody>
      </p:sp>
      <p:sp>
        <p:nvSpPr>
          <p:cNvPr id="425" name="Shape 425"/>
          <p:cNvSpPr/>
          <p:nvPr/>
        </p:nvSpPr>
        <p:spPr>
          <a:xfrm>
            <a:off x="393700" y="8978900"/>
            <a:ext cx="105156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400" u="sng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  <a:hlinkClick r:id="rId3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3"/>
              </a:rPr>
              <a:t>https://www.how.do/guide/bitalino-a-tilt-switch</a:t>
            </a:r>
          </a:p>
        </p:txBody>
      </p:sp>
    </p:spTree>
  </p:cSld>
  <p:clrMapOvr>
    <a:masterClrMapping/>
  </p:clrMapOvr>
  <p:transition>
    <p:dissolv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5116195" y="3251200"/>
            <a:ext cx="2761953" cy="3238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5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ARE THE</a:t>
            </a:r>
          </a:p>
          <a:p>
            <a:pPr lvl="0" algn="ctr" defTabSz="584200">
              <a:defRPr sz="1800"/>
            </a:pPr>
            <a:r>
              <a:rPr sz="4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SENSORS</a:t>
            </a:r>
          </a:p>
          <a:p>
            <a:pPr lvl="0" algn="ctr" defTabSz="584200">
              <a:defRPr sz="1800"/>
            </a:pPr>
            <a:r>
              <a:rPr sz="355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COMPATIBLE</a:t>
            </a:r>
          </a:p>
          <a:p>
            <a:pPr lvl="0" algn="ctr" defTabSz="584200">
              <a:defRPr sz="1800"/>
            </a:pP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WITH OTHER</a:t>
            </a:r>
          </a:p>
          <a:p>
            <a:pPr lvl="0" algn="ctr" defTabSz="584200">
              <a:defRPr sz="1800"/>
            </a:pPr>
            <a:r>
              <a:rPr sz="4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SYSTEMS?</a:t>
            </a:r>
          </a:p>
        </p:txBody>
      </p:sp>
    </p:spTree>
  </p:cSld>
  <p:clrMapOvr>
    <a:masterClrMapping/>
  </p:clrMapOvr>
  <p:transition>
    <p:dissolv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photo 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089150" y="-1038360"/>
            <a:ext cx="19240500" cy="10839720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Shape 430"/>
          <p:cNvSpPr/>
          <p:nvPr/>
        </p:nvSpPr>
        <p:spPr>
          <a:xfrm>
            <a:off x="2044700" y="8978900"/>
            <a:ext cx="105156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r" defTabSz="584200">
              <a:defRPr sz="1400" u="sng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  <a:hlinkClick r:id="rId3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3"/>
              </a:rPr>
              <a:t>https://www.how.do/guide/bitalinoarduino-basics</a:t>
            </a:r>
          </a:p>
        </p:txBody>
      </p:sp>
    </p:spTree>
  </p:cSld>
  <p:clrMapOvr>
    <a:masterClrMapping/>
  </p:clrMapOvr>
  <p:transition>
    <p:dissolv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hoto 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46643" y="-215900"/>
            <a:ext cx="18079086" cy="10185400"/>
          </a:xfrm>
          <a:prstGeom prst="rect">
            <a:avLst/>
          </a:prstGeom>
          <a:ln w="12700">
            <a:miter lim="400000"/>
          </a:ln>
        </p:spPr>
      </p:pic>
      <p:sp>
        <p:nvSpPr>
          <p:cNvPr id="433" name="Shape 433"/>
          <p:cNvSpPr/>
          <p:nvPr/>
        </p:nvSpPr>
        <p:spPr>
          <a:xfrm>
            <a:off x="393700" y="8978900"/>
            <a:ext cx="105156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400" u="sng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  <a:hlinkClick r:id="rId3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3"/>
              </a:rPr>
              <a:t>https://www.how.do/guide/bitalino-train-that-tempo</a:t>
            </a:r>
          </a:p>
        </p:txBody>
      </p:sp>
    </p:spTree>
  </p:cSld>
  <p:clrMapOvr>
    <a:masterClrMapping/>
  </p:clrMapOvr>
  <p:transition>
    <p:dissolv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435"/>
          <p:cNvSpPr/>
          <p:nvPr/>
        </p:nvSpPr>
        <p:spPr>
          <a:xfrm>
            <a:off x="5110974" y="3333750"/>
            <a:ext cx="2772396" cy="3073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3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ALL VERY NICE</a:t>
            </a:r>
          </a:p>
          <a:p>
            <a:pPr lvl="0" algn="ctr" defTabSz="584200">
              <a:defRPr sz="1800"/>
            </a:pPr>
            <a:r>
              <a:rPr sz="34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BUT I REALLY</a:t>
            </a:r>
          </a:p>
          <a:p>
            <a:pPr lvl="0" algn="ctr" defTabSz="584200">
              <a:defRPr sz="1800"/>
            </a:pPr>
            <a:r>
              <a:rPr sz="505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WANT A</a:t>
            </a:r>
          </a:p>
          <a:p>
            <a:pPr lvl="0" algn="ctr" defTabSz="584200">
              <a:defRPr sz="1800"/>
            </a:pPr>
            <a:r>
              <a:rPr sz="30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MINIATURIZED</a:t>
            </a:r>
          </a:p>
          <a:p>
            <a:pPr lvl="0" algn="ctr" defTabSz="584200">
              <a:defRPr sz="1800"/>
            </a:pPr>
            <a:r>
              <a:rPr sz="61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DEVICE</a:t>
            </a:r>
          </a:p>
        </p:txBody>
      </p:sp>
    </p:spTree>
  </p:cSld>
  <p:clrMapOvr>
    <a:masterClrMapping/>
  </p:clrMapOvr>
  <p:transition>
    <p:dissolv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/>
        </p:nvSpPr>
        <p:spPr>
          <a:xfrm>
            <a:off x="4053426" y="4032250"/>
            <a:ext cx="4887491" cy="167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48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PHYSIOLOGICAL</a:t>
            </a:r>
            <a:endParaRPr sz="7600">
              <a:solidFill>
                <a:srgbClr val="535353"/>
              </a:solidFill>
              <a:latin typeface="Gill Sans Light"/>
              <a:ea typeface="Gill Sans Light"/>
              <a:cs typeface="Gill Sans Light"/>
              <a:sym typeface="Gill Sans Light"/>
            </a:endParaRPr>
          </a:p>
          <a:p>
            <a:pPr lvl="0" algn="ctr" defTabSz="584200">
              <a:defRPr sz="1800"/>
            </a:pPr>
            <a:r>
              <a:rPr sz="615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COMPUTING</a:t>
            </a:r>
          </a:p>
        </p:txBody>
      </p:sp>
    </p:spTree>
  </p:cSld>
  <p:clrMapOvr>
    <a:masterClrMapping/>
  </p:clrMapOvr>
  <p:transition>
    <p:dissolv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584200">
              <a:defRPr sz="1800"/>
            </a:pP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imagination 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is really</a:t>
            </a: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the limit!</a:t>
            </a:r>
          </a:p>
        </p:txBody>
      </p:sp>
      <p:pic>
        <p:nvPicPr>
          <p:cNvPr id="438" name="BITalino (r)evolution Freestyle BLE [front]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045" y="1318991"/>
            <a:ext cx="12314168" cy="8209446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158"/>
              </a:srgbClr>
            </a:outerShdw>
          </a:effectLst>
        </p:spPr>
      </p:pic>
    </p:spTree>
  </p:cSld>
  <p:clrMapOvr>
    <a:masterClrMapping/>
  </p:clrMapOvr>
  <p:transition>
    <p:dissolv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phot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1719988" y="-1795869"/>
            <a:ext cx="10356204" cy="138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441" name="Shape 441"/>
          <p:cNvSpPr/>
          <p:nvPr/>
        </p:nvSpPr>
        <p:spPr>
          <a:xfrm>
            <a:off x="393700" y="8978900"/>
            <a:ext cx="10515600" cy="30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584200">
              <a:defRPr sz="1400" u="sng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  <a:hlinkClick r:id="rId3"/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1400" u="sng">
                <a:solidFill>
                  <a:srgbClr val="FFFFFF"/>
                </a:solidFill>
                <a:hlinkClick r:id="rId3"/>
              </a:rPr>
              <a:t>https://www.how.do/guide/go-freestyle-w-bitalino</a:t>
            </a:r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G_281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hoto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7" name="IMG_2858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Wearables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407088" y="-1352550"/>
            <a:ext cx="25746758" cy="1257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IMG_2816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BITalino on the MOOF 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30200" cy="9772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6" name="IMG_281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7001" y="-95250"/>
            <a:ext cx="13258802" cy="9944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IMG_2174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1766421" y="4076700"/>
            <a:ext cx="9461501" cy="1587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ctr" defTabSz="584200">
              <a:defRPr sz="1800"/>
            </a:pP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in the broadest sense, means building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systems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that incorporate software and hardware capable of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sensing and responding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to the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physiological</a:t>
            </a:r>
            <a:r>
              <a: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</a:t>
            </a:r>
            <a:r>
              <a:rPr sz="33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world</a:t>
            </a:r>
          </a:p>
        </p:txBody>
      </p:sp>
    </p:spTree>
  </p:cSld>
  <p:clrMapOvr>
    <a:masterClrMapping/>
  </p:clrMapOvr>
  <p:transition>
    <p:dissolv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IMG_5175.jpe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bitalino_logo_2.0_falpha-01.png"/>
          <p:cNvPicPr/>
          <p:nvPr/>
        </p:nvPicPr>
        <p:blipFill>
          <a:blip r:embed="rId2">
            <a:extLst/>
          </a:blip>
          <a:srcRect l="4623" t="11698" r="65613" b="11698"/>
          <a:stretch>
            <a:fillRect/>
          </a:stretch>
        </p:blipFill>
        <p:spPr>
          <a:xfrm>
            <a:off x="25399" y="4176003"/>
            <a:ext cx="1907394" cy="1791746"/>
          </a:xfrm>
          <a:prstGeom prst="rect">
            <a:avLst/>
          </a:prstGeom>
          <a:ln w="12700">
            <a:miter lim="400000"/>
          </a:ln>
        </p:spPr>
      </p:pic>
      <p:sp>
        <p:nvSpPr>
          <p:cNvPr id="456" name="Shape 456"/>
          <p:cNvSpPr/>
          <p:nvPr/>
        </p:nvSpPr>
        <p:spPr>
          <a:xfrm>
            <a:off x="1964713" y="4284476"/>
            <a:ext cx="11081223" cy="1184649"/>
          </a:xfrm>
          <a:prstGeom prst="rect">
            <a:avLst/>
          </a:prstGeom>
          <a:solidFill>
            <a:srgbClr val="94BE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57" name="Shape 457"/>
          <p:cNvSpPr/>
          <p:nvPr/>
        </p:nvSpPr>
        <p:spPr>
          <a:xfrm>
            <a:off x="4054447" y="4508500"/>
            <a:ext cx="690175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rapid application development</a:t>
            </a:r>
          </a:p>
        </p:txBody>
      </p:sp>
    </p:spTree>
  </p:cSld>
  <p:clrMapOvr>
    <a:masterClrMapping/>
  </p:clrMapOvr>
  <p:transition spd="slow">
    <p:dissolv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Screen Shot 2015-03-11 at 09.11.1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291" y="-1332340"/>
            <a:ext cx="14529382" cy="11783280"/>
          </a:xfrm>
          <a:prstGeom prst="rect">
            <a:avLst/>
          </a:prstGeom>
          <a:ln w="12700">
            <a:miter lim="400000"/>
          </a:ln>
        </p:spPr>
      </p:pic>
      <p:sp>
        <p:nvSpPr>
          <p:cNvPr id="460" name="Shape 460"/>
          <p:cNvSpPr/>
          <p:nvPr/>
        </p:nvSpPr>
        <p:spPr>
          <a:xfrm>
            <a:off x="-114300" y="9447212"/>
            <a:ext cx="13055600" cy="293688"/>
          </a:xfrm>
          <a:prstGeom prst="rect">
            <a:avLst/>
          </a:prstGeom>
          <a:solidFill>
            <a:srgbClr val="ADADAE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</p:spTree>
  </p:cSld>
  <p:clrMapOvr>
    <a:masterClrMapping/>
  </p:clrMapOvr>
  <p:transition spd="slow">
    <p:dissolv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>
            <a:off x="0" y="5257800"/>
            <a:ext cx="13055600" cy="14224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463" name="Untitled.pdf"/>
          <p:cNvPicPr/>
          <p:nvPr/>
        </p:nvPicPr>
        <p:blipFill>
          <a:blip r:embed="rId2">
            <a:extLst/>
          </a:blip>
          <a:srcRect l="4396" t="2800" r="3128" b="59484"/>
          <a:stretch>
            <a:fillRect/>
          </a:stretch>
        </p:blipFill>
        <p:spPr>
          <a:xfrm>
            <a:off x="3492374" y="1333500"/>
            <a:ext cx="6007352" cy="3467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ws_logo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91200" y="5257800"/>
            <a:ext cx="1422400" cy="1422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65" name="python-logo-master-v3-TM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79700" y="7150100"/>
            <a:ext cx="7632700" cy="2578100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Shape 466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RAD </a:t>
            </a: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front end</a:t>
            </a:r>
          </a:p>
        </p:txBody>
      </p:sp>
      <p:sp>
        <p:nvSpPr>
          <p:cNvPr id="467" name="Shape 467"/>
          <p:cNvSpPr/>
          <p:nvPr/>
        </p:nvSpPr>
        <p:spPr>
          <a:xfrm>
            <a:off x="393700" y="6800849"/>
            <a:ext cx="11912600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“batteries-included” </a:t>
            </a: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backend</a:t>
            </a:r>
          </a:p>
        </p:txBody>
      </p:sp>
    </p:spTree>
  </p:cSld>
  <p:clrMapOvr>
    <a:masterClrMapping/>
  </p:clrMapOvr>
  <p:transition>
    <p:dissolv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html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5513" y="1155648"/>
            <a:ext cx="7993782" cy="2952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ytho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05513" y="7448550"/>
            <a:ext cx="7993780" cy="1696639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Shape 471"/>
          <p:cNvSpPr/>
          <p:nvPr/>
        </p:nvSpPr>
        <p:spPr>
          <a:xfrm>
            <a:off x="0" y="5257800"/>
            <a:ext cx="13055600" cy="1422400"/>
          </a:xfrm>
          <a:prstGeom prst="rect">
            <a:avLst/>
          </a:prstGeom>
          <a:solidFill/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pic>
        <p:nvPicPr>
          <p:cNvPr id="472" name="ws_logo.tif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91200" y="5257800"/>
            <a:ext cx="1422400" cy="142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>
    <p:dissolv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Screen Shot 2015-03-11 at 08.23.5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62000" y="-1353707"/>
            <a:ext cx="14528800" cy="11782809"/>
          </a:xfrm>
          <a:prstGeom prst="rect">
            <a:avLst/>
          </a:prstGeom>
          <a:ln w="12700">
            <a:miter lim="400000"/>
          </a:ln>
        </p:spPr>
      </p:pic>
      <p:sp>
        <p:nvSpPr>
          <p:cNvPr id="475" name="Shape 475"/>
          <p:cNvSpPr/>
          <p:nvPr/>
        </p:nvSpPr>
        <p:spPr>
          <a:xfrm>
            <a:off x="-6350" y="9385994"/>
            <a:ext cx="13055600" cy="373113"/>
          </a:xfrm>
          <a:prstGeom prst="rect">
            <a:avLst/>
          </a:prstGeom>
          <a:solidFill>
            <a:srgbClr val="D2D3D5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</p:spTree>
  </p:cSld>
  <p:clrMapOvr>
    <a:masterClrMapping/>
  </p:clrMapOvr>
  <p:transition>
    <p:dissolv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bitalino_logo_2.0_falpha-01.png"/>
          <p:cNvPicPr/>
          <p:nvPr/>
        </p:nvPicPr>
        <p:blipFill>
          <a:blip r:embed="rId2">
            <a:extLst/>
          </a:blip>
          <a:srcRect l="4623" t="11698" r="65613" b="11698"/>
          <a:stretch>
            <a:fillRect/>
          </a:stretch>
        </p:blipFill>
        <p:spPr>
          <a:xfrm>
            <a:off x="25399" y="4176003"/>
            <a:ext cx="1907394" cy="1791746"/>
          </a:xfrm>
          <a:prstGeom prst="rect">
            <a:avLst/>
          </a:prstGeom>
          <a:ln w="12700">
            <a:miter lim="400000"/>
          </a:ln>
        </p:spPr>
      </p:pic>
      <p:sp>
        <p:nvSpPr>
          <p:cNvPr id="478" name="Shape 478"/>
          <p:cNvSpPr/>
          <p:nvPr/>
        </p:nvSpPr>
        <p:spPr>
          <a:xfrm>
            <a:off x="1964713" y="4284476"/>
            <a:ext cx="11081223" cy="1184649"/>
          </a:xfrm>
          <a:prstGeom prst="rect">
            <a:avLst/>
          </a:prstGeom>
          <a:solidFill>
            <a:srgbClr val="94BE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479" name="Shape 479"/>
          <p:cNvSpPr/>
          <p:nvPr/>
        </p:nvSpPr>
        <p:spPr>
          <a:xfrm>
            <a:off x="5123343" y="4508500"/>
            <a:ext cx="476396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sneak peak of an API</a:t>
            </a:r>
          </a:p>
        </p:txBody>
      </p:sp>
    </p:spTree>
  </p:cSld>
  <p:clrMapOvr>
    <a:masterClrMapping/>
  </p:clrMapOvr>
  <p:transition>
    <p:dissolv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ython-logo-master-v3-T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5550" y="-39632"/>
            <a:ext cx="5461000" cy="1844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34" y="1513490"/>
            <a:ext cx="7241431" cy="7898524"/>
          </a:xfrm>
          <a:prstGeom prst="rect">
            <a:avLst/>
          </a:prstGeom>
        </p:spPr>
      </p:pic>
    </p:spTree>
  </p:cSld>
  <p:clrMapOvr>
    <a:masterClrMapping/>
  </p:clrMapOvr>
  <p:transition spd="slow">
    <p:dissolv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ython-logo-master-v3-T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5550" y="-39632"/>
            <a:ext cx="5461000" cy="1844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34" y="1513490"/>
            <a:ext cx="7241431" cy="7898524"/>
          </a:xfrm>
          <a:prstGeom prst="rect">
            <a:avLst/>
          </a:prstGeom>
        </p:spPr>
      </p:pic>
      <p:graphicFrame>
        <p:nvGraphicFramePr>
          <p:cNvPr id="4" name="Table 486"/>
          <p:cNvGraphicFramePr/>
          <p:nvPr>
            <p:extLst>
              <p:ext uri="{D42A27DB-BD31-4B8C-83A1-F6EECF244321}">
                <p14:modId xmlns:p14="http://schemas.microsoft.com/office/powerpoint/2010/main" val="918765962"/>
              </p:ext>
            </p:extLst>
          </p:nvPr>
        </p:nvGraphicFramePr>
        <p:xfrm>
          <a:off x="133977" y="1240489"/>
          <a:ext cx="2741357" cy="85702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1357"/>
              </a:tblGrid>
              <a:tr h="418323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lang="pt-PT" sz="250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Import</a:t>
                      </a:r>
                      <a:r>
                        <a:rPr lang="pt-PT" sz="250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</a:t>
                      </a:r>
                      <a:r>
                        <a:rPr sz="250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API</a:t>
                      </a:r>
                      <a:endParaRPr sz="2500" dirty="0">
                        <a:solidFill>
                          <a:srgbClr val="83A700"/>
                        </a:solidFill>
                        <a:uFill>
                          <a:solidFill>
                            <a:srgbClr val="83A700"/>
                          </a:solidFill>
                        </a:uFill>
                        <a:latin typeface="+mn-lt"/>
                        <a:ea typeface="+mn-ea"/>
                        <a:cs typeface="+mn-cs"/>
                        <a:sym typeface="Gill Sans"/>
                      </a:endParaRP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7927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200" b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  <a:sym typeface="Gill Sans"/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804786"/>
      </p:ext>
    </p:extLst>
  </p:cSld>
  <p:clrMapOvr>
    <a:masterClrMapping/>
  </p:clrMapOvr>
  <p:transition spd="slow">
    <p:dissolv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ython-logo-master-v3-T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5550" y="-39632"/>
            <a:ext cx="5461000" cy="1844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34" y="1513490"/>
            <a:ext cx="7241431" cy="7898524"/>
          </a:xfrm>
          <a:prstGeom prst="rect">
            <a:avLst/>
          </a:prstGeom>
        </p:spPr>
      </p:pic>
      <p:graphicFrame>
        <p:nvGraphicFramePr>
          <p:cNvPr id="4" name="Table 486"/>
          <p:cNvGraphicFramePr/>
          <p:nvPr>
            <p:extLst>
              <p:ext uri="{D42A27DB-BD31-4B8C-83A1-F6EECF244321}">
                <p14:modId xmlns:p14="http://schemas.microsoft.com/office/powerpoint/2010/main" val="1615277999"/>
              </p:ext>
            </p:extLst>
          </p:nvPr>
        </p:nvGraphicFramePr>
        <p:xfrm>
          <a:off x="133977" y="3668391"/>
          <a:ext cx="2741357" cy="8562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1357"/>
              </a:tblGrid>
              <a:tr h="418323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lang="pt-PT" sz="2200" b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Set</a:t>
                      </a:r>
                      <a:r>
                        <a:rPr lang="pt-PT" sz="2200" b="0" baseline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 </a:t>
                      </a:r>
                      <a:r>
                        <a:rPr lang="pt-PT" sz="2200" b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Communication</a:t>
                      </a:r>
                      <a:endParaRPr lang="pt-PT" sz="2200" b="0" dirty="0" smtClean="0">
                        <a:solidFill>
                          <a:srgbClr val="83A700"/>
                        </a:solidFill>
                        <a:uFill>
                          <a:solidFill>
                            <a:srgbClr val="83A700"/>
                          </a:solidFill>
                        </a:uFill>
                        <a:latin typeface="Helvetica Light"/>
                        <a:ea typeface="Helvetica Light"/>
                        <a:cs typeface="Helvetica Light"/>
                        <a:sym typeface="Gill Sans"/>
                      </a:endParaRP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7927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lang="pt-PT" sz="2200" b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Arial"/>
                        </a:rPr>
                        <a:t>Mode</a:t>
                      </a:r>
                      <a:r>
                        <a:rPr lang="pt-PT" sz="2200" b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Arial"/>
                        </a:rPr>
                        <a:t>/</a:t>
                      </a:r>
                      <a:r>
                        <a:rPr lang="pt-PT" sz="2200" b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Arial"/>
                        </a:rPr>
                        <a:t>Address</a:t>
                      </a:r>
                      <a:endParaRPr sz="2200" b="0" dirty="0">
                        <a:solidFill>
                          <a:srgbClr val="83A700"/>
                        </a:solidFill>
                        <a:uFill>
                          <a:solidFill>
                            <a:srgbClr val="83A700"/>
                          </a:solidFill>
                        </a:uFill>
                        <a:latin typeface="Helvetica Light"/>
                        <a:ea typeface="Helvetica Light"/>
                        <a:cs typeface="Helvetica Light"/>
                        <a:sym typeface="Arial"/>
                      </a:endParaRP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3658564"/>
      </p:ext>
    </p:extLst>
  </p:cSld>
  <p:clrMapOvr>
    <a:masterClrMapping/>
  </p:clrMapOvr>
  <p:transition spd="slow"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the </a:t>
            </a: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easiest body signals to tap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into come from the:</a:t>
            </a:r>
          </a:p>
        </p:txBody>
      </p:sp>
      <p:sp>
        <p:nvSpPr>
          <p:cNvPr id="118" name="Shape 118"/>
          <p:cNvSpPr/>
          <p:nvPr/>
        </p:nvSpPr>
        <p:spPr>
          <a:xfrm>
            <a:off x="2376021" y="4425950"/>
            <a:ext cx="82423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 defTabSz="584200">
              <a:defRPr sz="33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300">
                <a:solidFill>
                  <a:srgbClr val="535353"/>
                </a:solidFill>
              </a:rPr>
              <a:t>nervous, musculoskeletal, circulatory, respiratory, and integumentary systems</a:t>
            </a:r>
          </a:p>
        </p:txBody>
      </p:sp>
    </p:spTree>
  </p:cSld>
  <p:clrMapOvr>
    <a:masterClrMapping/>
  </p:clrMapOvr>
  <p:transition>
    <p:dissolv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ython-logo-master-v3-T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5550" y="-39632"/>
            <a:ext cx="5461000" cy="1844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34" y="1513490"/>
            <a:ext cx="7241431" cy="7898524"/>
          </a:xfrm>
          <a:prstGeom prst="rect">
            <a:avLst/>
          </a:prstGeom>
        </p:spPr>
      </p:pic>
      <p:graphicFrame>
        <p:nvGraphicFramePr>
          <p:cNvPr id="4" name="Table 486"/>
          <p:cNvGraphicFramePr/>
          <p:nvPr>
            <p:extLst>
              <p:ext uri="{D42A27DB-BD31-4B8C-83A1-F6EECF244321}">
                <p14:modId xmlns:p14="http://schemas.microsoft.com/office/powerpoint/2010/main" val="1727949200"/>
              </p:ext>
            </p:extLst>
          </p:nvPr>
        </p:nvGraphicFramePr>
        <p:xfrm>
          <a:off x="133977" y="4283234"/>
          <a:ext cx="2741357" cy="85702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1357"/>
              </a:tblGrid>
              <a:tr h="418323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lang="pt-PT" sz="2500" b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API </a:t>
                      </a:r>
                      <a:r>
                        <a:rPr lang="pt-PT" sz="2500" b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instantiation</a:t>
                      </a:r>
                      <a:endParaRPr lang="pt-PT" sz="2500" b="0" dirty="0">
                        <a:solidFill>
                          <a:srgbClr val="83A700"/>
                        </a:solidFill>
                        <a:uFill>
                          <a:solidFill>
                            <a:srgbClr val="83A700"/>
                          </a:solidFill>
                        </a:uFill>
                        <a:latin typeface="Helvetica Light"/>
                        <a:ea typeface="Helvetica Light"/>
                        <a:cs typeface="Helvetica Light"/>
                        <a:sym typeface="Gill Sans"/>
                      </a:endParaRP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7927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200" b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  <a:sym typeface="Gill Sans"/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9855645"/>
      </p:ext>
    </p:extLst>
  </p:cSld>
  <p:clrMapOvr>
    <a:masterClrMapping/>
  </p:clrMapOvr>
  <p:transition spd="slow">
    <p:dissolv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ython-logo-master-v3-T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5550" y="-39632"/>
            <a:ext cx="5461000" cy="1844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34" y="1513490"/>
            <a:ext cx="7241431" cy="7898524"/>
          </a:xfrm>
          <a:prstGeom prst="rect">
            <a:avLst/>
          </a:prstGeom>
        </p:spPr>
      </p:pic>
      <p:graphicFrame>
        <p:nvGraphicFramePr>
          <p:cNvPr id="4" name="Table 486"/>
          <p:cNvGraphicFramePr/>
          <p:nvPr>
            <p:extLst>
              <p:ext uri="{D42A27DB-BD31-4B8C-83A1-F6EECF244321}">
                <p14:modId xmlns:p14="http://schemas.microsoft.com/office/powerpoint/2010/main" val="47363056"/>
              </p:ext>
            </p:extLst>
          </p:nvPr>
        </p:nvGraphicFramePr>
        <p:xfrm>
          <a:off x="133977" y="5087286"/>
          <a:ext cx="2741357" cy="85702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1357"/>
              </a:tblGrid>
              <a:tr h="418323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lang="pt-PT" sz="2500" b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Some</a:t>
                      </a:r>
                      <a:r>
                        <a:rPr lang="pt-PT" sz="2500" b="0" baseline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 </a:t>
                      </a:r>
                      <a:r>
                        <a:rPr lang="pt-PT" sz="2500" b="0" baseline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Examples</a:t>
                      </a:r>
                      <a:endParaRPr lang="pt-PT" sz="2500" b="0" dirty="0">
                        <a:solidFill>
                          <a:srgbClr val="83A700"/>
                        </a:solidFill>
                        <a:uFill>
                          <a:solidFill>
                            <a:srgbClr val="83A700"/>
                          </a:solidFill>
                        </a:uFill>
                        <a:latin typeface="Helvetica Light"/>
                        <a:ea typeface="Helvetica Light"/>
                        <a:cs typeface="Helvetica Light"/>
                        <a:sym typeface="Gill Sans"/>
                      </a:endParaRP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7927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200" b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  <a:sym typeface="Gill Sans"/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5" name="Table 486"/>
          <p:cNvGraphicFramePr/>
          <p:nvPr>
            <p:extLst>
              <p:ext uri="{D42A27DB-BD31-4B8C-83A1-F6EECF244321}">
                <p14:modId xmlns:p14="http://schemas.microsoft.com/office/powerpoint/2010/main" val="90816255"/>
              </p:ext>
            </p:extLst>
          </p:nvPr>
        </p:nvGraphicFramePr>
        <p:xfrm>
          <a:off x="133977" y="5739355"/>
          <a:ext cx="2741357" cy="85702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1357"/>
              </a:tblGrid>
              <a:tr h="418323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lang="pt-PT" sz="2500" b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Some</a:t>
                      </a:r>
                      <a:r>
                        <a:rPr lang="pt-PT" sz="2500" b="0" baseline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 </a:t>
                      </a:r>
                      <a:r>
                        <a:rPr lang="pt-PT" sz="2500" b="0" baseline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Examples</a:t>
                      </a:r>
                      <a:endParaRPr lang="pt-PT" sz="2500" b="0" dirty="0">
                        <a:solidFill>
                          <a:srgbClr val="83A700"/>
                        </a:solidFill>
                        <a:uFill>
                          <a:solidFill>
                            <a:srgbClr val="83A700"/>
                          </a:solidFill>
                        </a:uFill>
                        <a:latin typeface="Helvetica Light"/>
                        <a:ea typeface="Helvetica Light"/>
                        <a:cs typeface="Helvetica Light"/>
                        <a:sym typeface="Gill Sans"/>
                      </a:endParaRP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7927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200" b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  <a:sym typeface="Gill Sans"/>
                        </a:defRPr>
                      </a:pPr>
                      <a:endParaRPr dirty="0"/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2710286"/>
      </p:ext>
    </p:extLst>
  </p:cSld>
  <p:clrMapOvr>
    <a:masterClrMapping/>
  </p:clrMapOvr>
  <p:transition spd="slow">
    <p:dissolv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ython-logo-master-v3-T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5550" y="-39632"/>
            <a:ext cx="5461000" cy="1844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34" y="1513490"/>
            <a:ext cx="7241431" cy="7898524"/>
          </a:xfrm>
          <a:prstGeom prst="rect">
            <a:avLst/>
          </a:prstGeom>
        </p:spPr>
      </p:pic>
      <p:graphicFrame>
        <p:nvGraphicFramePr>
          <p:cNvPr id="4" name="Table 486"/>
          <p:cNvGraphicFramePr/>
          <p:nvPr>
            <p:extLst>
              <p:ext uri="{D42A27DB-BD31-4B8C-83A1-F6EECF244321}">
                <p14:modId xmlns:p14="http://schemas.microsoft.com/office/powerpoint/2010/main" val="924845111"/>
              </p:ext>
            </p:extLst>
          </p:nvPr>
        </p:nvGraphicFramePr>
        <p:xfrm>
          <a:off x="133977" y="6285460"/>
          <a:ext cx="2741357" cy="85702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1357"/>
              </a:tblGrid>
              <a:tr h="418323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lang="pt-PT" sz="2500" b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How</a:t>
                      </a:r>
                      <a:r>
                        <a:rPr lang="pt-PT" sz="2500" b="0" baseline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 to </a:t>
                      </a:r>
                      <a:r>
                        <a:rPr lang="pt-PT" sz="2500" b="0" baseline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trigger</a:t>
                      </a:r>
                      <a:r>
                        <a:rPr lang="pt-PT" sz="2500" b="0" baseline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 </a:t>
                      </a:r>
                      <a:r>
                        <a:rPr lang="pt-PT" sz="2500" b="0" baseline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off</a:t>
                      </a:r>
                      <a:endParaRPr lang="pt-PT" sz="2500" b="0" dirty="0">
                        <a:solidFill>
                          <a:srgbClr val="83A700"/>
                        </a:solidFill>
                        <a:uFill>
                          <a:solidFill>
                            <a:srgbClr val="83A700"/>
                          </a:solidFill>
                        </a:uFill>
                        <a:latin typeface="Helvetica Light"/>
                        <a:ea typeface="Helvetica Light"/>
                        <a:cs typeface="Helvetica Light"/>
                        <a:sym typeface="Gill Sans"/>
                      </a:endParaRP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7927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lang="pt-PT" sz="2500" b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Arial"/>
                        </a:rPr>
                        <a:t>LED </a:t>
                      </a:r>
                      <a:r>
                        <a:rPr lang="pt-PT" sz="2500" b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Arial"/>
                        </a:rPr>
                        <a:t>and</a:t>
                      </a:r>
                      <a:r>
                        <a:rPr lang="pt-PT" sz="2500" b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Arial"/>
                        </a:rPr>
                        <a:t> </a:t>
                      </a:r>
                      <a:r>
                        <a:rPr lang="pt-PT" sz="2500" b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Arial"/>
                        </a:rPr>
                        <a:t>Buzzer</a:t>
                      </a:r>
                      <a:endParaRPr sz="2500" b="0" dirty="0">
                        <a:solidFill>
                          <a:srgbClr val="83A700"/>
                        </a:solidFill>
                        <a:uFill>
                          <a:solidFill>
                            <a:srgbClr val="83A700"/>
                          </a:solidFill>
                        </a:uFill>
                        <a:latin typeface="Helvetica Light"/>
                        <a:ea typeface="Helvetica Light"/>
                        <a:cs typeface="Helvetica Light"/>
                        <a:sym typeface="Arial"/>
                      </a:endParaRP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4197887"/>
      </p:ext>
    </p:extLst>
  </p:cSld>
  <p:clrMapOvr>
    <a:masterClrMapping/>
  </p:clrMapOvr>
  <p:transition spd="slow">
    <p:dissolv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python-logo-master-v3-T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65550" y="-39632"/>
            <a:ext cx="5461000" cy="1844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334" y="1513490"/>
            <a:ext cx="7241431" cy="7898524"/>
          </a:xfrm>
          <a:prstGeom prst="rect">
            <a:avLst/>
          </a:prstGeom>
        </p:spPr>
      </p:pic>
      <p:graphicFrame>
        <p:nvGraphicFramePr>
          <p:cNvPr id="4" name="Table 486"/>
          <p:cNvGraphicFramePr/>
          <p:nvPr>
            <p:extLst>
              <p:ext uri="{D42A27DB-BD31-4B8C-83A1-F6EECF244321}">
                <p14:modId xmlns:p14="http://schemas.microsoft.com/office/powerpoint/2010/main" val="149020516"/>
              </p:ext>
            </p:extLst>
          </p:nvPr>
        </p:nvGraphicFramePr>
        <p:xfrm>
          <a:off x="133977" y="6711133"/>
          <a:ext cx="2741357" cy="857027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741357"/>
              </a:tblGrid>
              <a:tr h="418323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800" b="0">
                          <a:uFillTx/>
                        </a:defRPr>
                      </a:pPr>
                      <a:r>
                        <a:rPr lang="pt-PT" sz="2500" b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Start</a:t>
                      </a:r>
                      <a:r>
                        <a:rPr lang="pt-PT" sz="2500" b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 </a:t>
                      </a:r>
                      <a:r>
                        <a:rPr lang="pt-PT" sz="2500" b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Grab</a:t>
                      </a:r>
                      <a:r>
                        <a:rPr lang="pt-PT" sz="2500" b="0" baseline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Gill Sans"/>
                        </a:rPr>
                        <a:t> Data</a:t>
                      </a:r>
                      <a:endParaRPr lang="pt-PT" sz="2500" b="0" dirty="0">
                        <a:solidFill>
                          <a:srgbClr val="83A700"/>
                        </a:solidFill>
                        <a:uFill>
                          <a:solidFill>
                            <a:srgbClr val="83A700"/>
                          </a:solidFill>
                        </a:uFill>
                        <a:latin typeface="Helvetica Light"/>
                        <a:ea typeface="Helvetica Light"/>
                        <a:cs typeface="Helvetica Light"/>
                        <a:sym typeface="Gill Sans"/>
                      </a:endParaRPr>
                    </a:p>
                  </a:txBody>
                  <a:tcPr marL="0" marR="0" marT="0" marB="0" anchor="b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lnB w="12700">
                      <a:solidFill>
                        <a:srgbClr val="444444"/>
                      </a:solidFill>
                      <a:miter lim="400000"/>
                    </a:lnB>
                    <a:noFill/>
                  </a:tcPr>
                </a:tc>
              </a:tr>
              <a:tr h="437927">
                <a:tc>
                  <a:txBody>
                    <a:bodyPr/>
                    <a:lstStyle/>
                    <a:p>
                      <a:pPr marR="96331" lvl="0" algn="l" defTabSz="1079500">
                        <a:lnSpc>
                          <a:spcPct val="110000"/>
                        </a:lnSpc>
                        <a:spcBef>
                          <a:spcPts val="1900"/>
                        </a:spcBef>
                        <a:tabLst>
                          <a:tab pos="2171700" algn="l"/>
                        </a:tabLst>
                        <a:defRPr sz="1200" b="0">
                          <a:solidFill>
                            <a:srgbClr val="444444"/>
                          </a:solidFill>
                          <a:latin typeface="+mn-lt"/>
                          <a:ea typeface="+mn-ea"/>
                          <a:cs typeface="+mn-cs"/>
                          <a:sym typeface="Gill Sans"/>
                        </a:defRPr>
                      </a:pPr>
                      <a:r>
                        <a:rPr lang="pt-PT" sz="2500" b="0" baseline="0" dirty="0" err="1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Arial"/>
                        </a:rPr>
                        <a:t>From</a:t>
                      </a:r>
                      <a:r>
                        <a:rPr lang="pt-PT" sz="2500" b="0" baseline="0" dirty="0" smtClean="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Helvetica Light"/>
                          <a:ea typeface="Helvetica Light"/>
                          <a:cs typeface="Helvetica Light"/>
                          <a:sym typeface="Arial"/>
                        </a:rPr>
                        <a:t> Sensor</a:t>
                      </a:r>
                      <a:endParaRPr sz="2500" b="0" baseline="0" dirty="0">
                        <a:solidFill>
                          <a:srgbClr val="83A700"/>
                        </a:solidFill>
                        <a:uFill>
                          <a:solidFill>
                            <a:srgbClr val="83A700"/>
                          </a:solidFill>
                        </a:uFill>
                        <a:latin typeface="Helvetica Light"/>
                        <a:ea typeface="Helvetica Light"/>
                        <a:cs typeface="Helvetica Light"/>
                        <a:sym typeface="Arial"/>
                      </a:endParaRPr>
                    </a:p>
                  </a:txBody>
                  <a:tcPr marL="0" marR="0" marT="0" marB="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12700">
                      <a:solidFill>
                        <a:srgbClr val="444444"/>
                      </a:solidFill>
                      <a:miter lim="400000"/>
                    </a:lnT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621879"/>
      </p:ext>
    </p:extLst>
  </p:cSld>
  <p:clrMapOvr>
    <a:masterClrMapping/>
  </p:clrMapOvr>
  <p:transition spd="slow">
    <p:dissolv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bitalino_logo_2.0_falpha-01.png"/>
          <p:cNvPicPr/>
          <p:nvPr/>
        </p:nvPicPr>
        <p:blipFill>
          <a:blip r:embed="rId2">
            <a:extLst/>
          </a:blip>
          <a:srcRect l="4623" t="11698" r="65613" b="11698"/>
          <a:stretch>
            <a:fillRect/>
          </a:stretch>
        </p:blipFill>
        <p:spPr>
          <a:xfrm>
            <a:off x="25399" y="4176003"/>
            <a:ext cx="1907394" cy="1791746"/>
          </a:xfrm>
          <a:prstGeom prst="rect">
            <a:avLst/>
          </a:prstGeom>
          <a:ln w="12700">
            <a:miter lim="400000"/>
          </a:ln>
        </p:spPr>
      </p:pic>
      <p:sp>
        <p:nvSpPr>
          <p:cNvPr id="529" name="Shape 529"/>
          <p:cNvSpPr/>
          <p:nvPr/>
        </p:nvSpPr>
        <p:spPr>
          <a:xfrm>
            <a:off x="1964713" y="4284476"/>
            <a:ext cx="11081223" cy="1184649"/>
          </a:xfrm>
          <a:prstGeom prst="rect">
            <a:avLst/>
          </a:prstGeom>
          <a:solidFill>
            <a:srgbClr val="94BE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530" name="Shape 530"/>
          <p:cNvSpPr/>
          <p:nvPr/>
        </p:nvSpPr>
        <p:spPr>
          <a:xfrm>
            <a:off x="5593466" y="4508500"/>
            <a:ext cx="3823718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let’s get to work</a:t>
            </a:r>
          </a:p>
        </p:txBody>
      </p:sp>
    </p:spTree>
  </p:cSld>
  <p:clrMapOvr>
    <a:masterClrMapping/>
  </p:clrMapOvr>
  <p:transition>
    <p:dissolv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787" y="2455918"/>
            <a:ext cx="1152634" cy="115263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745421" y="3029521"/>
            <a:ext cx="36551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400" i="1" dirty="0" err="1">
                <a:solidFill>
                  <a:srgbClr val="808080"/>
                </a:solidFill>
              </a:rPr>
              <a:t>http</a:t>
            </a:r>
            <a:r>
              <a:rPr lang="pt-PT" sz="2400" i="1" dirty="0">
                <a:solidFill>
                  <a:srgbClr val="808080"/>
                </a:solidFill>
              </a:rPr>
              <a:t>://</a:t>
            </a:r>
            <a:r>
              <a:rPr lang="pt-PT" sz="2400" i="1" dirty="0" err="1">
                <a:solidFill>
                  <a:srgbClr val="808080"/>
                </a:solidFill>
              </a:rPr>
              <a:t>bit.ly</a:t>
            </a:r>
            <a:r>
              <a:rPr lang="pt-PT" sz="2400" i="1" dirty="0">
                <a:solidFill>
                  <a:srgbClr val="808080"/>
                </a:solidFill>
              </a:rPr>
              <a:t>/</a:t>
            </a:r>
            <a:r>
              <a:rPr lang="pt-PT" sz="2400" i="1" dirty="0" err="1">
                <a:solidFill>
                  <a:srgbClr val="808080"/>
                </a:solidFill>
              </a:rPr>
              <a:t>BITalinoPyAPI</a:t>
            </a:r>
            <a:endParaRPr lang="pt-PT" sz="2400" dirty="0"/>
          </a:p>
        </p:txBody>
      </p:sp>
      <p:sp>
        <p:nvSpPr>
          <p:cNvPr id="7" name="Retângulo 6"/>
          <p:cNvSpPr/>
          <p:nvPr/>
        </p:nvSpPr>
        <p:spPr>
          <a:xfrm>
            <a:off x="4746336" y="2455918"/>
            <a:ext cx="1824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400" b="1" i="1" dirty="0" err="1" smtClean="0">
                <a:solidFill>
                  <a:srgbClr val="808080"/>
                </a:solidFill>
              </a:rPr>
              <a:t>Python</a:t>
            </a:r>
            <a:r>
              <a:rPr lang="pt-PT" sz="2400" b="1" i="1" dirty="0" smtClean="0">
                <a:solidFill>
                  <a:srgbClr val="808080"/>
                </a:solidFill>
              </a:rPr>
              <a:t> API</a:t>
            </a:r>
            <a:endParaRPr lang="pt-PT" sz="2400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787" y="4047272"/>
            <a:ext cx="1152634" cy="1152634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4745421" y="4620875"/>
            <a:ext cx="4666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400" i="1" dirty="0" err="1">
                <a:solidFill>
                  <a:srgbClr val="808080"/>
                </a:solidFill>
              </a:rPr>
              <a:t>http</a:t>
            </a:r>
            <a:r>
              <a:rPr lang="pt-PT" sz="2400" i="1" dirty="0">
                <a:solidFill>
                  <a:srgbClr val="808080"/>
                </a:solidFill>
              </a:rPr>
              <a:t>://</a:t>
            </a:r>
            <a:r>
              <a:rPr lang="pt-PT" sz="2400" i="1" dirty="0" err="1" smtClean="0">
                <a:solidFill>
                  <a:srgbClr val="808080"/>
                </a:solidFill>
              </a:rPr>
              <a:t>bit.ly</a:t>
            </a:r>
            <a:r>
              <a:rPr lang="pt-PT" sz="2400" i="1" dirty="0" smtClean="0">
                <a:solidFill>
                  <a:srgbClr val="808080"/>
                </a:solidFill>
              </a:rPr>
              <a:t>/</a:t>
            </a:r>
            <a:r>
              <a:rPr lang="pt-PT" sz="2400" i="1" dirty="0" err="1" smtClean="0">
                <a:solidFill>
                  <a:srgbClr val="808080"/>
                </a:solidFill>
              </a:rPr>
              <a:t>BITalinoCherryPickEx</a:t>
            </a:r>
            <a:endParaRPr lang="pt-PT" sz="2400" dirty="0"/>
          </a:p>
        </p:txBody>
      </p:sp>
      <p:sp>
        <p:nvSpPr>
          <p:cNvPr id="10" name="Retângulo 9"/>
          <p:cNvSpPr/>
          <p:nvPr/>
        </p:nvSpPr>
        <p:spPr>
          <a:xfrm>
            <a:off x="4746336" y="4047272"/>
            <a:ext cx="4527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400" b="1" i="1" dirty="0" err="1" smtClean="0">
                <a:solidFill>
                  <a:srgbClr val="808080"/>
                </a:solidFill>
              </a:rPr>
              <a:t>Python</a:t>
            </a:r>
            <a:r>
              <a:rPr lang="pt-PT" sz="2400" b="1" i="1" dirty="0" smtClean="0">
                <a:solidFill>
                  <a:srgbClr val="808080"/>
                </a:solidFill>
              </a:rPr>
              <a:t> </a:t>
            </a:r>
            <a:r>
              <a:rPr lang="pt-PT" sz="2400" b="1" i="1" dirty="0" err="1" smtClean="0">
                <a:solidFill>
                  <a:srgbClr val="808080"/>
                </a:solidFill>
              </a:rPr>
              <a:t>Presentation</a:t>
            </a:r>
            <a:r>
              <a:rPr lang="pt-PT" sz="2400" b="1" i="1" dirty="0" smtClean="0">
                <a:solidFill>
                  <a:srgbClr val="808080"/>
                </a:solidFill>
              </a:rPr>
              <a:t> </a:t>
            </a:r>
            <a:r>
              <a:rPr lang="pt-PT" sz="2400" b="1" i="1" dirty="0" err="1" smtClean="0">
                <a:solidFill>
                  <a:srgbClr val="808080"/>
                </a:solidFill>
              </a:rPr>
              <a:t>Example</a:t>
            </a:r>
            <a:endParaRPr lang="pt-PT" sz="24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787" y="5638626"/>
            <a:ext cx="1152634" cy="1152634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4745421" y="5633198"/>
            <a:ext cx="57054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400" b="1" i="1" dirty="0" smtClean="0">
                <a:solidFill>
                  <a:srgbClr val="808080"/>
                </a:solidFill>
              </a:rPr>
              <a:t>More </a:t>
            </a:r>
            <a:r>
              <a:rPr lang="pt-PT" sz="2400" b="1" i="1" dirty="0" err="1" smtClean="0">
                <a:solidFill>
                  <a:srgbClr val="808080"/>
                </a:solidFill>
              </a:rPr>
              <a:t>Information</a:t>
            </a:r>
            <a:r>
              <a:rPr lang="pt-PT" sz="2400" b="1" i="1" dirty="0" smtClean="0">
                <a:solidFill>
                  <a:srgbClr val="808080"/>
                </a:solidFill>
              </a:rPr>
              <a:t>, </a:t>
            </a:r>
            <a:r>
              <a:rPr lang="pt-PT" sz="2400" b="1" i="1" dirty="0" err="1" smtClean="0">
                <a:solidFill>
                  <a:srgbClr val="808080"/>
                </a:solidFill>
              </a:rPr>
              <a:t>Examples</a:t>
            </a:r>
            <a:r>
              <a:rPr lang="pt-PT" sz="2400" b="1" i="1" dirty="0" smtClean="0">
                <a:solidFill>
                  <a:srgbClr val="808080"/>
                </a:solidFill>
              </a:rPr>
              <a:t> </a:t>
            </a:r>
            <a:r>
              <a:rPr lang="pt-PT" sz="2400" b="1" i="1" dirty="0" err="1" smtClean="0">
                <a:solidFill>
                  <a:srgbClr val="808080"/>
                </a:solidFill>
              </a:rPr>
              <a:t>and</a:t>
            </a:r>
            <a:r>
              <a:rPr lang="pt-PT" sz="2400" b="1" i="1" dirty="0" smtClean="0">
                <a:solidFill>
                  <a:srgbClr val="808080"/>
                </a:solidFill>
              </a:rPr>
              <a:t> </a:t>
            </a:r>
            <a:r>
              <a:rPr lang="pt-PT" sz="2400" b="1" i="1" dirty="0" err="1" smtClean="0">
                <a:solidFill>
                  <a:srgbClr val="808080"/>
                </a:solidFill>
              </a:rPr>
              <a:t>APIs</a:t>
            </a:r>
            <a:endParaRPr lang="pt-PT" sz="2400" b="1" dirty="0"/>
          </a:p>
        </p:txBody>
      </p:sp>
      <p:sp>
        <p:nvSpPr>
          <p:cNvPr id="13" name="Retângulo 12"/>
          <p:cNvSpPr/>
          <p:nvPr/>
        </p:nvSpPr>
        <p:spPr>
          <a:xfrm>
            <a:off x="4745421" y="6214943"/>
            <a:ext cx="33505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PT" sz="2400" i="1" dirty="0" err="1">
                <a:solidFill>
                  <a:srgbClr val="808080"/>
                </a:solidFill>
              </a:rPr>
              <a:t>http</a:t>
            </a:r>
            <a:r>
              <a:rPr lang="pt-PT" sz="2400" i="1" dirty="0" smtClean="0">
                <a:solidFill>
                  <a:srgbClr val="808080"/>
                </a:solidFill>
              </a:rPr>
              <a:t>://</a:t>
            </a:r>
            <a:r>
              <a:rPr lang="pt-PT" sz="2400" i="1" dirty="0" err="1" smtClean="0">
                <a:solidFill>
                  <a:srgbClr val="808080"/>
                </a:solidFill>
              </a:rPr>
              <a:t>www.bitalino.com</a:t>
            </a:r>
            <a:endParaRPr lang="pt-PT" sz="2400" dirty="0"/>
          </a:p>
        </p:txBody>
      </p:sp>
    </p:spTree>
  </p:cSld>
  <p:clrMapOvr>
    <a:masterClrMapping/>
  </p:clrMapOvr>
  <p:transition spd="slow">
    <p:dissolv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8" name="Group 618"/>
          <p:cNvGrpSpPr/>
          <p:nvPr/>
        </p:nvGrpSpPr>
        <p:grpSpPr>
          <a:xfrm>
            <a:off x="65827" y="8952892"/>
            <a:ext cx="394553" cy="729181"/>
            <a:chOff x="-9651" y="0"/>
            <a:chExt cx="394551" cy="729180"/>
          </a:xfrm>
        </p:grpSpPr>
        <p:pic>
          <p:nvPicPr>
            <p:cNvPr id="616" name="pasted-image.tif"/>
            <p:cNvPicPr/>
            <p:nvPr/>
          </p:nvPicPr>
          <p:blipFill>
            <a:blip r:embed="rId2">
              <a:extLst/>
            </a:blip>
            <a:srcRect r="51187"/>
            <a:stretch>
              <a:fillRect/>
            </a:stretch>
          </p:blipFill>
          <p:spPr>
            <a:xfrm>
              <a:off x="8520" y="0"/>
              <a:ext cx="376381" cy="3431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17" name="pasted-image.tif"/>
            <p:cNvPicPr/>
            <p:nvPr/>
          </p:nvPicPr>
          <p:blipFill>
            <a:blip r:embed="rId2">
              <a:extLst/>
            </a:blip>
            <a:srcRect l="52717"/>
            <a:stretch>
              <a:fillRect/>
            </a:stretch>
          </p:blipFill>
          <p:spPr>
            <a:xfrm>
              <a:off x="-9652" y="386054"/>
              <a:ext cx="364581" cy="3431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619" name="Shape 619"/>
          <p:cNvSpPr/>
          <p:nvPr/>
        </p:nvSpPr>
        <p:spPr>
          <a:xfrm>
            <a:off x="484112" y="8650799"/>
            <a:ext cx="2711612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800" u="sng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  <a:hlinkClick r:id="rId3"/>
              </a:defRPr>
            </a:lvl1pPr>
          </a:lstStyle>
          <a:p>
            <a:pPr lvl="0">
              <a:defRPr u="none">
                <a:solidFill>
                  <a:srgbClr val="000000"/>
                </a:solidFill>
              </a:defRPr>
            </a:pPr>
            <a:r>
              <a:rPr u="sng">
                <a:solidFill>
                  <a:srgbClr val="535353"/>
                </a:solidFill>
                <a:hlinkClick r:id="rId3"/>
              </a:rPr>
              <a:t>facebook.com/BITalinoWorld</a:t>
            </a:r>
          </a:p>
        </p:txBody>
      </p:sp>
      <p:sp>
        <p:nvSpPr>
          <p:cNvPr id="620" name="Shape 620"/>
          <p:cNvSpPr/>
          <p:nvPr/>
        </p:nvSpPr>
        <p:spPr>
          <a:xfrm>
            <a:off x="484112" y="9044499"/>
            <a:ext cx="2469283" cy="952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defRPr sz="1800" u="sng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  <a:hlinkClick r:id="rId4"/>
              </a:defRPr>
            </a:lvl1pPr>
          </a:lstStyle>
          <a:p>
            <a:pPr lvl="0">
              <a:defRPr u="none">
                <a:solidFill>
                  <a:srgbClr val="000000"/>
                </a:solidFill>
              </a:defRPr>
            </a:pPr>
            <a:r>
              <a:rPr u="sng">
                <a:solidFill>
                  <a:srgbClr val="535353"/>
                </a:solidFill>
                <a:hlinkClick r:id="rId4"/>
              </a:rPr>
              <a:t>twitter.com/BITalinoWorld</a:t>
            </a:r>
          </a:p>
        </p:txBody>
      </p:sp>
      <p:grpSp>
        <p:nvGrpSpPr>
          <p:cNvPr id="623" name="Group 623"/>
          <p:cNvGrpSpPr/>
          <p:nvPr/>
        </p:nvGrpSpPr>
        <p:grpSpPr>
          <a:xfrm>
            <a:off x="25399" y="4176004"/>
            <a:ext cx="12979401" cy="1791745"/>
            <a:chOff x="-12700" y="0"/>
            <a:chExt cx="12979400" cy="1791744"/>
          </a:xfrm>
        </p:grpSpPr>
        <p:pic>
          <p:nvPicPr>
            <p:cNvPr id="621" name="bitalino_logo_2.0_falpha-01.png"/>
            <p:cNvPicPr/>
            <p:nvPr/>
          </p:nvPicPr>
          <p:blipFill>
            <a:blip r:embed="rId5">
              <a:extLst/>
            </a:blip>
            <a:srcRect l="4623" t="11698" r="65613" b="11698"/>
            <a:stretch>
              <a:fillRect/>
            </a:stretch>
          </p:blipFill>
          <p:spPr>
            <a:xfrm>
              <a:off x="-12701" y="0"/>
              <a:ext cx="1907394" cy="1791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622" name="Screen Shot 2014-08-07 at 09.38.22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926556" y="112168"/>
              <a:ext cx="11040144" cy="1189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slow">
    <p:dissolv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roup 141"/>
          <p:cNvGrpSpPr/>
          <p:nvPr/>
        </p:nvGrpSpPr>
        <p:grpSpPr>
          <a:xfrm>
            <a:off x="25399" y="4176004"/>
            <a:ext cx="12979401" cy="1791745"/>
            <a:chOff x="-12700" y="0"/>
            <a:chExt cx="12979400" cy="1791744"/>
          </a:xfrm>
        </p:grpSpPr>
        <p:pic>
          <p:nvPicPr>
            <p:cNvPr id="139" name="bitalino_logo_2.0_falpha-01.png"/>
            <p:cNvPicPr/>
            <p:nvPr/>
          </p:nvPicPr>
          <p:blipFill>
            <a:blip r:embed="rId2">
              <a:extLst/>
            </a:blip>
            <a:srcRect l="4623" t="11698" r="65613" b="11698"/>
            <a:stretch>
              <a:fillRect/>
            </a:stretch>
          </p:blipFill>
          <p:spPr>
            <a:xfrm>
              <a:off x="-12701" y="0"/>
              <a:ext cx="1907394" cy="17917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0" name="Screen Shot 2014-08-07 at 09.38.22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26556" y="112168"/>
              <a:ext cx="11040144" cy="1189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2" name="Shape 142"/>
          <p:cNvSpPr/>
          <p:nvPr/>
        </p:nvSpPr>
        <p:spPr>
          <a:xfrm>
            <a:off x="1964713" y="4284476"/>
            <a:ext cx="11081223" cy="1184649"/>
          </a:xfrm>
          <a:prstGeom prst="rect">
            <a:avLst/>
          </a:prstGeom>
          <a:solidFill>
            <a:srgbClr val="94BE3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584200">
              <a:defRPr sz="3600">
                <a:solidFill>
                  <a:srgbClr val="FFFFFF"/>
                </a:solidFill>
                <a:latin typeface="Gill Sans Light"/>
                <a:ea typeface="Gill Sans Light"/>
                <a:cs typeface="Gill Sans Light"/>
                <a:sym typeface="Gill Sans Light"/>
              </a:defRPr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3778867" y="4508500"/>
            <a:ext cx="745291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400">
                <a:solidFill>
                  <a:srgbClr val="FFFFFF"/>
                </a:solidFill>
              </a:rPr>
              <a:t>let’s run through a few examples</a:t>
            </a:r>
          </a:p>
        </p:txBody>
      </p:sp>
    </p:spTree>
  </p:cSld>
  <p:clrMapOvr>
    <a:masterClrMapping/>
  </p:clrMapOvr>
  <p:transition>
    <p:dissolv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3600" y="8458200"/>
            <a:ext cx="1117600" cy="1117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ilhouetteWHFG.pdf"/>
          <p:cNvPicPr/>
          <p:nvPr/>
        </p:nvPicPr>
        <p:blipFill>
          <a:blip r:embed="rId3">
            <a:extLst/>
          </a:blip>
          <a:srcRect l="8629" t="7726" r="81787" b="73886"/>
          <a:stretch>
            <a:fillRect/>
          </a:stretch>
        </p:blipFill>
        <p:spPr>
          <a:xfrm>
            <a:off x="4210153" y="2134727"/>
            <a:ext cx="4495804" cy="6106448"/>
          </a:xfrm>
          <a:prstGeom prst="rect">
            <a:avLst/>
          </a:prstGeom>
          <a:ln>
            <a:round/>
          </a:ln>
        </p:spPr>
      </p:pic>
      <p:grpSp>
        <p:nvGrpSpPr>
          <p:cNvPr id="149" name="Group 149"/>
          <p:cNvGrpSpPr/>
          <p:nvPr/>
        </p:nvGrpSpPr>
        <p:grpSpPr>
          <a:xfrm>
            <a:off x="6250719" y="2943055"/>
            <a:ext cx="636504" cy="636503"/>
            <a:chOff x="0" y="0"/>
            <a:chExt cx="636502" cy="636502"/>
          </a:xfrm>
        </p:grpSpPr>
        <p:sp>
          <p:nvSpPr>
            <p:cNvPr id="147" name="Shape 147"/>
            <p:cNvSpPr/>
            <p:nvPr/>
          </p:nvSpPr>
          <p:spPr>
            <a:xfrm>
              <a:off x="-1" y="0"/>
              <a:ext cx="636504" cy="63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96921" y="95677"/>
              <a:ext cx="443906" cy="44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50" name="Shape 150"/>
          <p:cNvSpPr/>
          <p:nvPr/>
        </p:nvSpPr>
        <p:spPr>
          <a:xfrm>
            <a:off x="5453807" y="6751319"/>
            <a:ext cx="279853" cy="279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0000">
              <a:alpha val="40000"/>
            </a:srgbClr>
          </a:solidFill>
          <a:ln>
            <a:round/>
          </a:ln>
        </p:spPr>
        <p:txBody>
          <a:bodyPr lIns="0" tIns="0" rIns="0" bIns="0" anchor="ctr"/>
          <a:lstStyle/>
          <a:p>
            <a:pPr marL="40639" marR="40639" lvl="0" algn="ctr">
              <a:spcBef>
                <a:spcPts val="110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6544687" y="3954189"/>
            <a:ext cx="279854" cy="2798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0000">
              <a:alpha val="40000"/>
            </a:srgbClr>
          </a:solidFill>
          <a:ln>
            <a:round/>
          </a:ln>
        </p:spPr>
        <p:txBody>
          <a:bodyPr lIns="0" tIns="0" rIns="0" bIns="0" anchor="ctr"/>
          <a:lstStyle/>
          <a:p>
            <a:pPr marL="40639" marR="40639" lvl="0" algn="ctr">
              <a:spcBef>
                <a:spcPts val="110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6960901" y="4692074"/>
            <a:ext cx="202653" cy="202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0000">
              <a:alpha val="40000"/>
            </a:srgbClr>
          </a:solidFill>
          <a:ln>
            <a:round/>
          </a:ln>
        </p:spPr>
        <p:txBody>
          <a:bodyPr lIns="0" tIns="0" rIns="0" bIns="0" anchor="ctr"/>
          <a:lstStyle/>
          <a:p>
            <a:pPr marL="40639" marR="40639" lvl="0" algn="ctr">
              <a:spcBef>
                <a:spcPts val="110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83A700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EMG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| </a:t>
            </a: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Muscle Signals</a:t>
            </a:r>
          </a:p>
        </p:txBody>
      </p:sp>
      <p:grpSp>
        <p:nvGrpSpPr>
          <p:cNvPr id="156" name="Group 156"/>
          <p:cNvGrpSpPr/>
          <p:nvPr/>
        </p:nvGrpSpPr>
        <p:grpSpPr>
          <a:xfrm>
            <a:off x="6865101" y="2699501"/>
            <a:ext cx="292101" cy="292101"/>
            <a:chOff x="0" y="0"/>
            <a:chExt cx="292099" cy="292100"/>
          </a:xfrm>
        </p:grpSpPr>
        <p:sp>
          <p:nvSpPr>
            <p:cNvPr id="154" name="Shape 154"/>
            <p:cNvSpPr/>
            <p:nvPr/>
          </p:nvSpPr>
          <p:spPr>
            <a:xfrm>
              <a:off x="0" y="0"/>
              <a:ext cx="292100" cy="29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44478" y="43907"/>
              <a:ext cx="203715" cy="20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59" name="Group 159"/>
          <p:cNvGrpSpPr/>
          <p:nvPr/>
        </p:nvGrpSpPr>
        <p:grpSpPr>
          <a:xfrm>
            <a:off x="6921500" y="4635499"/>
            <a:ext cx="292100" cy="292101"/>
            <a:chOff x="0" y="0"/>
            <a:chExt cx="292099" cy="292100"/>
          </a:xfrm>
        </p:grpSpPr>
        <p:sp>
          <p:nvSpPr>
            <p:cNvPr id="157" name="Shape 157"/>
            <p:cNvSpPr/>
            <p:nvPr/>
          </p:nvSpPr>
          <p:spPr>
            <a:xfrm>
              <a:off x="0" y="0"/>
              <a:ext cx="292100" cy="2921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58" name="Shape 158"/>
            <p:cNvSpPr/>
            <p:nvPr/>
          </p:nvSpPr>
          <p:spPr>
            <a:xfrm>
              <a:off x="44478" y="43907"/>
              <a:ext cx="203715" cy="2037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62" name="Group 162"/>
          <p:cNvGrpSpPr/>
          <p:nvPr/>
        </p:nvGrpSpPr>
        <p:grpSpPr>
          <a:xfrm>
            <a:off x="5791199" y="5778500"/>
            <a:ext cx="636504" cy="636503"/>
            <a:chOff x="0" y="0"/>
            <a:chExt cx="636502" cy="636502"/>
          </a:xfrm>
        </p:grpSpPr>
        <p:sp>
          <p:nvSpPr>
            <p:cNvPr id="160" name="Shape 160"/>
            <p:cNvSpPr/>
            <p:nvPr/>
          </p:nvSpPr>
          <p:spPr>
            <a:xfrm>
              <a:off x="-1" y="0"/>
              <a:ext cx="636504" cy="63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1" name="Shape 161"/>
            <p:cNvSpPr/>
            <p:nvPr/>
          </p:nvSpPr>
          <p:spPr>
            <a:xfrm>
              <a:off x="96921" y="95677"/>
              <a:ext cx="443906" cy="44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65" name="Group 165"/>
          <p:cNvGrpSpPr/>
          <p:nvPr/>
        </p:nvGrpSpPr>
        <p:grpSpPr>
          <a:xfrm>
            <a:off x="5391901" y="6700001"/>
            <a:ext cx="393701" cy="393701"/>
            <a:chOff x="0" y="0"/>
            <a:chExt cx="393700" cy="393700"/>
          </a:xfrm>
        </p:grpSpPr>
        <p:sp>
          <p:nvSpPr>
            <p:cNvPr id="163" name="Shape 163"/>
            <p:cNvSpPr/>
            <p:nvPr/>
          </p:nvSpPr>
          <p:spPr>
            <a:xfrm>
              <a:off x="0" y="0"/>
              <a:ext cx="393701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4" name="Shape 164"/>
            <p:cNvSpPr/>
            <p:nvPr/>
          </p:nvSpPr>
          <p:spPr>
            <a:xfrm>
              <a:off x="59949" y="59179"/>
              <a:ext cx="274573" cy="274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68" name="Group 168"/>
          <p:cNvGrpSpPr/>
          <p:nvPr/>
        </p:nvGrpSpPr>
        <p:grpSpPr>
          <a:xfrm>
            <a:off x="5740400" y="4229099"/>
            <a:ext cx="393701" cy="393701"/>
            <a:chOff x="0" y="0"/>
            <a:chExt cx="393700" cy="393700"/>
          </a:xfrm>
        </p:grpSpPr>
        <p:sp>
          <p:nvSpPr>
            <p:cNvPr id="166" name="Shape 166"/>
            <p:cNvSpPr/>
            <p:nvPr/>
          </p:nvSpPr>
          <p:spPr>
            <a:xfrm>
              <a:off x="0" y="0"/>
              <a:ext cx="393701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7" name="Shape 167"/>
            <p:cNvSpPr/>
            <p:nvPr/>
          </p:nvSpPr>
          <p:spPr>
            <a:xfrm>
              <a:off x="59949" y="59179"/>
              <a:ext cx="274573" cy="274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71" name="Group 171"/>
          <p:cNvGrpSpPr/>
          <p:nvPr/>
        </p:nvGrpSpPr>
        <p:grpSpPr>
          <a:xfrm>
            <a:off x="6489700" y="3886199"/>
            <a:ext cx="393701" cy="393701"/>
            <a:chOff x="0" y="0"/>
            <a:chExt cx="393700" cy="393700"/>
          </a:xfrm>
        </p:grpSpPr>
        <p:sp>
          <p:nvSpPr>
            <p:cNvPr id="169" name="Shape 169"/>
            <p:cNvSpPr/>
            <p:nvPr/>
          </p:nvSpPr>
          <p:spPr>
            <a:xfrm>
              <a:off x="0" y="0"/>
              <a:ext cx="393701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9949" y="59179"/>
              <a:ext cx="274573" cy="274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aphicFrame>
        <p:nvGraphicFramePr>
          <p:cNvPr id="172" name="Table 172"/>
          <p:cNvGraphicFramePr/>
          <p:nvPr/>
        </p:nvGraphicFramePr>
        <p:xfrm>
          <a:off x="794823" y="2494242"/>
          <a:ext cx="3318432" cy="267462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collect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2101850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where: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above any muscle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when: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1000Hz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how: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EMG - voltage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issues: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motion artifacts, ECG interference, bad grounding, powerline noise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3" name="Table 173"/>
          <p:cNvGraphicFramePr/>
          <p:nvPr/>
        </p:nvGraphicFramePr>
        <p:xfrm>
          <a:off x="793750" y="5814229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process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onset detection
envelope detection
noise removal
spectral analysis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4" name="Table 174"/>
          <p:cNvGraphicFramePr/>
          <p:nvPr/>
        </p:nvGraphicFramePr>
        <p:xfrm>
          <a:off x="8867217" y="2492254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extract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muscle contraction duration</a:t>
                      </a:r>
                    </a:p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muscular tension</a:t>
                      </a:r>
                    </a:p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activation timing </a:t>
                      </a:r>
                    </a:p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(between muscles)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5" name="Table 175"/>
          <p:cNvGraphicFramePr/>
          <p:nvPr/>
        </p:nvGraphicFramePr>
        <p:xfrm>
          <a:off x="8867217" y="5814229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understand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movement strategies 
muscle coordination
muscle fatigue
anxiety level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76" name="Shape 176"/>
          <p:cNvSpPr/>
          <p:nvPr/>
        </p:nvSpPr>
        <p:spPr>
          <a:xfrm>
            <a:off x="5619750" y="8278455"/>
            <a:ext cx="396292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C.</a:t>
            </a:r>
          </a:p>
        </p:txBody>
      </p:sp>
      <p:sp>
        <p:nvSpPr>
          <p:cNvPr id="177" name="Shape 177"/>
          <p:cNvSpPr/>
          <p:nvPr/>
        </p:nvSpPr>
        <p:spPr>
          <a:xfrm>
            <a:off x="6988758" y="8278455"/>
            <a:ext cx="396293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A.</a:t>
            </a:r>
          </a:p>
        </p:txBody>
      </p:sp>
      <p:sp>
        <p:nvSpPr>
          <p:cNvPr id="178" name="Shape 178"/>
          <p:cNvSpPr/>
          <p:nvPr/>
        </p:nvSpPr>
        <p:spPr>
          <a:xfrm>
            <a:off x="5619750" y="9503357"/>
            <a:ext cx="396292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O.</a:t>
            </a:r>
          </a:p>
        </p:txBody>
      </p:sp>
      <p:sp>
        <p:nvSpPr>
          <p:cNvPr id="179" name="Shape 179"/>
          <p:cNvSpPr/>
          <p:nvPr/>
        </p:nvSpPr>
        <p:spPr>
          <a:xfrm>
            <a:off x="6988758" y="9503357"/>
            <a:ext cx="396293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S.</a:t>
            </a:r>
          </a:p>
        </p:txBody>
      </p:sp>
      <p:pic>
        <p:nvPicPr>
          <p:cNvPr id="180" name="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3600" y="8458200"/>
            <a:ext cx="1117600" cy="111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>
    <p:dissolv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394561" y="368299"/>
            <a:ext cx="11912601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defTabSz="584200">
              <a:defRPr sz="1800"/>
            </a:pPr>
            <a:r>
              <a:rPr sz="3900">
                <a:solidFill>
                  <a:srgbClr val="83A700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ECG</a:t>
            </a:r>
            <a:r>
              <a:rPr sz="3900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 | </a:t>
            </a:r>
            <a:r>
              <a:rPr sz="3900" b="1">
                <a:solidFill>
                  <a:srgbClr val="535353"/>
                </a:solidFill>
                <a:latin typeface="Gill Sans Light"/>
                <a:ea typeface="Gill Sans Light"/>
                <a:cs typeface="Gill Sans Light"/>
                <a:sym typeface="Gill Sans Light"/>
              </a:rPr>
              <a:t>Cardiac Signals</a:t>
            </a:r>
          </a:p>
        </p:txBody>
      </p:sp>
      <p:pic>
        <p:nvPicPr>
          <p:cNvPr id="189" name="silhouetteWHFG.pdf"/>
          <p:cNvPicPr/>
          <p:nvPr/>
        </p:nvPicPr>
        <p:blipFill>
          <a:blip r:embed="rId2">
            <a:extLst/>
          </a:blip>
          <a:srcRect l="89008" t="32282" r="1408" b="49329"/>
          <a:stretch>
            <a:fillRect/>
          </a:stretch>
        </p:blipFill>
        <p:spPr>
          <a:xfrm>
            <a:off x="4222024" y="2133600"/>
            <a:ext cx="4497473" cy="6108714"/>
          </a:xfrm>
          <a:prstGeom prst="rect">
            <a:avLst/>
          </a:prstGeom>
          <a:ln>
            <a:round/>
          </a:ln>
        </p:spPr>
      </p:pic>
      <p:sp>
        <p:nvSpPr>
          <p:cNvPr id="190" name="Shape 190"/>
          <p:cNvSpPr/>
          <p:nvPr/>
        </p:nvSpPr>
        <p:spPr>
          <a:xfrm>
            <a:off x="6342446" y="3668810"/>
            <a:ext cx="444069" cy="444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solidFill>
            <a:srgbClr val="000000">
              <a:alpha val="40000"/>
            </a:srgbClr>
          </a:solidFill>
          <a:ln>
            <a:round/>
          </a:ln>
        </p:spPr>
        <p:txBody>
          <a:bodyPr lIns="0" tIns="0" rIns="0" bIns="0" anchor="ctr"/>
          <a:lstStyle/>
          <a:p>
            <a:pPr marL="40639" marR="40639" lvl="0" algn="ctr">
              <a:spcBef>
                <a:spcPts val="110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5494116" y="5366801"/>
            <a:ext cx="279956" cy="27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0000">
              <a:alpha val="40000"/>
            </a:srgbClr>
          </a:solidFill>
          <a:ln>
            <a:round/>
          </a:ln>
        </p:spPr>
        <p:txBody>
          <a:bodyPr lIns="0" tIns="0" rIns="0" bIns="0" anchor="ctr"/>
          <a:lstStyle/>
          <a:p>
            <a:pPr marL="40639" marR="40639" lvl="0" algn="ctr">
              <a:spcBef>
                <a:spcPts val="110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6935165" y="5366801"/>
            <a:ext cx="279957" cy="2799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7" y="2882"/>
                </a:moveTo>
                <a:cubicBezTo>
                  <a:pt x="20639" y="6724"/>
                  <a:pt x="20639" y="12954"/>
                  <a:pt x="16797" y="16797"/>
                </a:cubicBezTo>
                <a:cubicBezTo>
                  <a:pt x="12954" y="20639"/>
                  <a:pt x="6724" y="20639"/>
                  <a:pt x="2882" y="16797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7" y="2882"/>
                </a:cubicBezTo>
              </a:path>
            </a:pathLst>
          </a:custGeom>
          <a:solidFill>
            <a:srgbClr val="000000">
              <a:alpha val="40000"/>
            </a:srgbClr>
          </a:solidFill>
          <a:ln>
            <a:round/>
          </a:ln>
        </p:spPr>
        <p:txBody>
          <a:bodyPr lIns="0" tIns="0" rIns="0" bIns="0" anchor="ctr"/>
          <a:lstStyle/>
          <a:p>
            <a:pPr marL="40639" marR="40639" lvl="0" algn="ctr">
              <a:spcBef>
                <a:spcPts val="1100"/>
              </a:spcBef>
              <a:defRPr sz="2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95" name="Group 195"/>
          <p:cNvGrpSpPr/>
          <p:nvPr/>
        </p:nvGrpSpPr>
        <p:grpSpPr>
          <a:xfrm>
            <a:off x="6238019" y="3565355"/>
            <a:ext cx="636504" cy="636503"/>
            <a:chOff x="0" y="0"/>
            <a:chExt cx="636502" cy="636502"/>
          </a:xfrm>
        </p:grpSpPr>
        <p:sp>
          <p:nvSpPr>
            <p:cNvPr id="193" name="Shape 193"/>
            <p:cNvSpPr/>
            <p:nvPr/>
          </p:nvSpPr>
          <p:spPr>
            <a:xfrm>
              <a:off x="-1" y="0"/>
              <a:ext cx="636504" cy="6365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4" name="Shape 194"/>
            <p:cNvSpPr/>
            <p:nvPr/>
          </p:nvSpPr>
          <p:spPr>
            <a:xfrm>
              <a:off x="96921" y="95677"/>
              <a:ext cx="443906" cy="443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198" name="Group 198"/>
          <p:cNvGrpSpPr/>
          <p:nvPr/>
        </p:nvGrpSpPr>
        <p:grpSpPr>
          <a:xfrm>
            <a:off x="6870700" y="5270499"/>
            <a:ext cx="393701" cy="393701"/>
            <a:chOff x="0" y="0"/>
            <a:chExt cx="393700" cy="393700"/>
          </a:xfrm>
        </p:grpSpPr>
        <p:sp>
          <p:nvSpPr>
            <p:cNvPr id="196" name="Shape 196"/>
            <p:cNvSpPr/>
            <p:nvPr/>
          </p:nvSpPr>
          <p:spPr>
            <a:xfrm>
              <a:off x="0" y="0"/>
              <a:ext cx="393701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97" name="Shape 197"/>
            <p:cNvSpPr/>
            <p:nvPr/>
          </p:nvSpPr>
          <p:spPr>
            <a:xfrm>
              <a:off x="59949" y="59179"/>
              <a:ext cx="274573" cy="274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01" name="Group 201"/>
          <p:cNvGrpSpPr/>
          <p:nvPr/>
        </p:nvGrpSpPr>
        <p:grpSpPr>
          <a:xfrm>
            <a:off x="5486400" y="5422899"/>
            <a:ext cx="393701" cy="393701"/>
            <a:chOff x="0" y="0"/>
            <a:chExt cx="393700" cy="393700"/>
          </a:xfrm>
        </p:grpSpPr>
        <p:sp>
          <p:nvSpPr>
            <p:cNvPr id="199" name="Shape 199"/>
            <p:cNvSpPr/>
            <p:nvPr/>
          </p:nvSpPr>
          <p:spPr>
            <a:xfrm>
              <a:off x="0" y="0"/>
              <a:ext cx="393701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0" name="Shape 200"/>
            <p:cNvSpPr/>
            <p:nvPr/>
          </p:nvSpPr>
          <p:spPr>
            <a:xfrm>
              <a:off x="59949" y="59179"/>
              <a:ext cx="274573" cy="274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grpSp>
        <p:nvGrpSpPr>
          <p:cNvPr id="204" name="Group 204"/>
          <p:cNvGrpSpPr/>
          <p:nvPr/>
        </p:nvGrpSpPr>
        <p:grpSpPr>
          <a:xfrm>
            <a:off x="6248400" y="2806699"/>
            <a:ext cx="393701" cy="393701"/>
            <a:chOff x="0" y="0"/>
            <a:chExt cx="393700" cy="393700"/>
          </a:xfrm>
        </p:grpSpPr>
        <p:sp>
          <p:nvSpPr>
            <p:cNvPr id="202" name="Shape 202"/>
            <p:cNvSpPr/>
            <p:nvPr/>
          </p:nvSpPr>
          <p:spPr>
            <a:xfrm>
              <a:off x="0" y="0"/>
              <a:ext cx="393701" cy="393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83A700">
                <a:alpha val="8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3" name="Shape 203"/>
            <p:cNvSpPr/>
            <p:nvPr/>
          </p:nvSpPr>
          <p:spPr>
            <a:xfrm>
              <a:off x="59949" y="59179"/>
              <a:ext cx="274573" cy="2745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solidFill>
              <a:srgbClr val="000000">
                <a:alpha val="40000"/>
              </a:srgbClr>
            </a:solidFill>
            <a:ln w="9525" cap="flat">
              <a:noFill/>
              <a:round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marL="40639" marR="40639" lvl="0" algn="ctr">
                <a:spcBef>
                  <a:spcPts val="1100"/>
                </a:spcBef>
                <a:defRPr sz="2400"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205" name="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43600" y="8458200"/>
            <a:ext cx="1117600" cy="1117600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5619750" y="8278455"/>
            <a:ext cx="396292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C.</a:t>
            </a:r>
          </a:p>
        </p:txBody>
      </p:sp>
      <p:sp>
        <p:nvSpPr>
          <p:cNvPr id="207" name="Shape 207"/>
          <p:cNvSpPr/>
          <p:nvPr/>
        </p:nvSpPr>
        <p:spPr>
          <a:xfrm>
            <a:off x="6988758" y="8278455"/>
            <a:ext cx="396293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A.</a:t>
            </a:r>
          </a:p>
        </p:txBody>
      </p:sp>
      <p:sp>
        <p:nvSpPr>
          <p:cNvPr id="208" name="Shape 208"/>
          <p:cNvSpPr/>
          <p:nvPr/>
        </p:nvSpPr>
        <p:spPr>
          <a:xfrm>
            <a:off x="5619750" y="9503357"/>
            <a:ext cx="396292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O.</a:t>
            </a:r>
          </a:p>
        </p:txBody>
      </p:sp>
      <p:sp>
        <p:nvSpPr>
          <p:cNvPr id="209" name="Shape 209"/>
          <p:cNvSpPr/>
          <p:nvPr/>
        </p:nvSpPr>
        <p:spPr>
          <a:xfrm>
            <a:off x="6988758" y="9503357"/>
            <a:ext cx="396293" cy="252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 marL="40639" marR="40639" algn="ctr">
              <a:defRPr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  <a:latin typeface="+mn-lt"/>
                <a:ea typeface="+mn-ea"/>
                <a:cs typeface="+mn-cs"/>
                <a:sym typeface="Gill Sans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1200">
                <a:solidFill>
                  <a:srgbClr val="949C9F"/>
                </a:solidFill>
                <a:uFill>
                  <a:solidFill>
                    <a:srgbClr val="949C9F"/>
                  </a:solidFill>
                </a:uFill>
              </a:rPr>
              <a:t>S.</a:t>
            </a:r>
          </a:p>
        </p:txBody>
      </p:sp>
      <p:pic>
        <p:nvPicPr>
          <p:cNvPr id="210" name="3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43600" y="8458200"/>
            <a:ext cx="1117600" cy="1117600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211" name="Table 211"/>
          <p:cNvGraphicFramePr/>
          <p:nvPr/>
        </p:nvGraphicFramePr>
        <p:xfrm>
          <a:off x="794823" y="2494242"/>
          <a:ext cx="3318432" cy="2635250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collect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2101850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where: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chest, hands, or neck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when: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250Hz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how: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ECG - voltage</a:t>
                      </a:r>
                    </a:p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uFill>
                            <a:solidFill/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issues:</a:t>
                      </a: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 motion artifacts, EMG interference, powerline noise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2" name="Table 212"/>
          <p:cNvGraphicFramePr/>
          <p:nvPr/>
        </p:nvGraphicFramePr>
        <p:xfrm>
          <a:off x="793750" y="5814229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process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l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peak detection
segmentation
noise removal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3" name="Table 213"/>
          <p:cNvGraphicFramePr/>
          <p:nvPr/>
        </p:nvGraphicFramePr>
        <p:xfrm>
          <a:off x="8867217" y="2492254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extract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heart rate/heart rate variability</a:t>
                      </a:r>
                    </a:p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fiducial points annotation</a:t>
                      </a:r>
                    </a:p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R-peak amplitude </a:t>
                      </a:r>
                    </a:p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1200"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(modulated by respiration) 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214" name="Table 214"/>
          <p:cNvGraphicFramePr/>
          <p:nvPr/>
        </p:nvGraphicFramePr>
        <p:xfrm>
          <a:off x="8867217" y="5814229"/>
          <a:ext cx="3318432" cy="2523865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3318432"/>
              </a:tblGrid>
              <a:tr h="489864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 sz="2500">
                          <a:solidFill>
                            <a:srgbClr val="83A700"/>
                          </a:solidFill>
                          <a:uFill>
                            <a:solidFill>
                              <a:srgbClr val="83A700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understand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T w="28575">
                      <a:miter lim="400000"/>
                    </a:lnT>
                    <a:noFill/>
                  </a:tcPr>
                </a:tc>
              </a:tr>
              <a:tr h="1990465">
                <a:tc>
                  <a:txBody>
                    <a:bodyPr/>
                    <a:lstStyle/>
                    <a:p>
                      <a:pPr marR="57799" lvl="0" algn="r" defTabSz="1295400">
                        <a:spcBef>
                          <a:spcPts val="900"/>
                        </a:spcBef>
                        <a:tabLst>
                          <a:tab pos="800100" algn="l"/>
                        </a:tabLst>
                        <a:defRPr sz="1800" b="0">
                          <a:uFillTx/>
                        </a:defRPr>
                      </a:pPr>
                      <a:r>
                        <a:rPr>
                          <a:solidFill>
                            <a:srgbClr val="949C9F"/>
                          </a:solidFill>
                          <a:uFill>
                            <a:solidFill>
                              <a:srgbClr val="949C9F"/>
                            </a:solidFill>
                          </a:uFill>
                          <a:latin typeface="+mn-lt"/>
                          <a:ea typeface="+mn-ea"/>
                          <a:cs typeface="+mn-cs"/>
                          <a:sym typeface="Gill Sans"/>
                        </a:rPr>
                        <a:t>stress/concentration level
cardiac dysfunctions
physical effort</a:t>
                      </a:r>
                    </a:p>
                  </a:txBody>
                  <a:tcPr marL="76200" marR="76200" marT="76200" marB="76200" horzOverflow="overflow">
                    <a:lnL w="28575">
                      <a:miter lim="400000"/>
                    </a:lnL>
                    <a:lnR w="28575">
                      <a:miter lim="400000"/>
                    </a:lnR>
                    <a:lnB w="28575">
                      <a:miter lim="400000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dissolve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651</Words>
  <Application>Microsoft Macintosh PowerPoint</Application>
  <PresentationFormat>Personalizar</PresentationFormat>
  <Paragraphs>193</Paragraphs>
  <Slides>66</Slides>
  <Notes>0</Notes>
  <HiddenSlides>0</HiddenSlides>
  <MMClips>1</MMClips>
  <ScaleCrop>false</ScaleCrop>
  <HeadingPairs>
    <vt:vector size="6" baseType="variant">
      <vt:variant>
        <vt:lpstr>Tipos de letra usados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66</vt:i4>
      </vt:variant>
    </vt:vector>
  </HeadingPairs>
  <TitlesOfParts>
    <vt:vector size="79" baseType="lpstr">
      <vt:lpstr>Calibri</vt:lpstr>
      <vt:lpstr>Dax-Medium</vt:lpstr>
      <vt:lpstr>DaxCompact-Regular</vt:lpstr>
      <vt:lpstr>Gill Sans</vt:lpstr>
      <vt:lpstr>Gill Sans Light</vt:lpstr>
      <vt:lpstr>Helvetica</vt:lpstr>
      <vt:lpstr>Helvetica Light</vt:lpstr>
      <vt:lpstr>Lato Regular</vt:lpstr>
      <vt:lpstr>Lucida Grande</vt:lpstr>
      <vt:lpstr>PT Sans</vt:lpstr>
      <vt:lpstr>Times New Roman</vt:lpstr>
      <vt:lpstr>Arial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Ifthenpay Manuel Rocha</cp:lastModifiedBy>
  <cp:revision>6</cp:revision>
  <dcterms:modified xsi:type="dcterms:W3CDTF">2016-05-27T20:59:55Z</dcterms:modified>
</cp:coreProperties>
</file>